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9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658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023B3-5DD0-4284-9E01-8F77429AC2FE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4C83F2-349E-4A33-8718-48FCD49DAB6B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4C83F2-349E-4A33-8718-48FCD49DAB6B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1059C4-4E75-4173-837A-E3DB309B2440}" type="datetimeFigureOut">
              <a:rPr lang="cs-CZ" smtClean="0"/>
              <a:pPr/>
              <a:t>31. 3. 2020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7D294-90CE-4E4C-B373-319FFD83DF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jpeg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pcr.cz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sz="8800" dirty="0" smtClean="0"/>
              <a:t>Obojživelník </a:t>
            </a:r>
            <a:br>
              <a:rPr lang="cs-CZ" sz="8800" dirty="0" smtClean="0"/>
            </a:br>
            <a:r>
              <a:rPr lang="cs-CZ" sz="8800" dirty="0" smtClean="0"/>
              <a:t>roku 2020</a:t>
            </a:r>
            <a:endParaRPr lang="cs-CZ" sz="8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0552" y="3501008"/>
            <a:ext cx="12382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4293096"/>
            <a:ext cx="122936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ázek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4581128"/>
            <a:ext cx="10763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76672" y="3645024"/>
            <a:ext cx="118110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Obrázek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764704" y="260648"/>
            <a:ext cx="1613148" cy="1527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ázek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930090">
            <a:off x="9569042" y="915125"/>
            <a:ext cx="1800200" cy="997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497 0.01042 L -0.39497 0.01042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111 0.11111 L -0.36111 0.1111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469 0.01459 L 0.35469 0.0145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 descr="53_AmAnRaRaEsA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692150"/>
            <a:ext cx="35766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395288" y="3141663"/>
            <a:ext cx="34559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/>
              <a:t>Skokan zelený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5076056" y="3573016"/>
          <a:ext cx="3171825" cy="2308225"/>
        </p:xfrm>
        <a:graphic>
          <a:graphicData uri="http://schemas.openxmlformats.org/presentationml/2006/ole">
            <p:oleObj spid="_x0000_s1026" name="Rastrový obrázek" r:id="rId4" imgW="3952381" imgH="2876190" progId="PBrush">
              <p:embed/>
            </p:oleObj>
          </a:graphicData>
        </a:graphic>
      </p:graphicFrame>
      <p:sp>
        <p:nvSpPr>
          <p:cNvPr id="67589" name="Text Box 5"/>
          <p:cNvSpPr txBox="1">
            <a:spLocks noChangeArrowheads="1"/>
          </p:cNvSpPr>
          <p:nvPr/>
        </p:nvSpPr>
        <p:spPr bwMode="auto">
          <a:xfrm>
            <a:off x="5076056" y="5949280"/>
            <a:ext cx="3097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/>
              <a:t>Skokan skřehotavý</a:t>
            </a:r>
          </a:p>
        </p:txBody>
      </p:sp>
      <p:pic>
        <p:nvPicPr>
          <p:cNvPr id="1030" name="Picture 6" descr="51_AmAnRaRaLeA00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213" y="3860800"/>
            <a:ext cx="3384550" cy="224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684213" y="6165850"/>
            <a:ext cx="3959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sz="2400" dirty="0"/>
              <a:t>Skokan krátkonohý</a:t>
            </a:r>
          </a:p>
        </p:txBody>
      </p:sp>
      <p:sp>
        <p:nvSpPr>
          <p:cNvPr id="11" name="Obdélníkový popisek 10"/>
          <p:cNvSpPr/>
          <p:nvPr/>
        </p:nvSpPr>
        <p:spPr>
          <a:xfrm>
            <a:off x="4572000" y="620688"/>
            <a:ext cx="3240360" cy="1404736"/>
          </a:xfrm>
          <a:prstGeom prst="wedgeRectCallout">
            <a:avLst>
              <a:gd name="adj1" fmla="val -93958"/>
              <a:gd name="adj2" fmla="val 3003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 tohle jsou moji velcí kamarádi.</a:t>
            </a:r>
          </a:p>
          <a:p>
            <a:pPr algn="ctr"/>
            <a:r>
              <a:rPr lang="cs-CZ" dirty="0" smtClean="0">
                <a:solidFill>
                  <a:schemeClr val="tx1"/>
                </a:solidFill>
              </a:rPr>
              <a:t>Vypadáme skoro stejně, většinou nás najdete ve vodě, ale každý jinak kvákáme.</a:t>
            </a:r>
            <a:br>
              <a:rPr lang="cs-CZ" dirty="0" smtClean="0">
                <a:solidFill>
                  <a:schemeClr val="tx1"/>
                </a:solidFill>
              </a:rPr>
            </a:b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9" grpId="0"/>
      <p:bldP spid="67591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53_AmAnRaRaEsA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5040560" cy="333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6156176" y="1700808"/>
            <a:ext cx="2448272" cy="1872208"/>
          </a:xfrm>
          <a:prstGeom prst="wedgeRectCallout">
            <a:avLst>
              <a:gd name="adj1" fmla="val -92004"/>
              <a:gd name="adj2" fmla="val 2452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Asi nevíte, že můj druh skokan zelený vznikl křížením skokana skřehotavého a skokana krátkonohého </a:t>
            </a:r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.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http://www.ittiofauna.org/webmuseum/anfibi/anura/ranidae/pelophylax/p_lessonae/images/klepton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620688"/>
            <a:ext cx="6120679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53_AmAnRaRaEsA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4680520" cy="310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5436096" y="476672"/>
            <a:ext cx="2808312" cy="1872208"/>
          </a:xfrm>
          <a:prstGeom prst="wedgeRectCallout">
            <a:avLst>
              <a:gd name="adj1" fmla="val -103416"/>
              <a:gd name="adj2" fmla="val 1909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Vezmeme to raději od vajíčka. Maminka nakladla do vody vajíčka.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2050" name="Picture 2" descr="http://obojzivelnici.wbs.cz/skokan_zeleny_snus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38678" cy="5425785"/>
          </a:xfrm>
          <a:prstGeom prst="rect">
            <a:avLst/>
          </a:prstGeom>
          <a:noFill/>
        </p:spPr>
      </p:pic>
      <p:sp>
        <p:nvSpPr>
          <p:cNvPr id="6" name="Obdélník 5"/>
          <p:cNvSpPr/>
          <p:nvPr/>
        </p:nvSpPr>
        <p:spPr>
          <a:xfrm>
            <a:off x="539552" y="6093296"/>
            <a:ext cx="31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http://www.</a:t>
            </a:r>
            <a:r>
              <a:rPr lang="cs-CZ" dirty="0" err="1" smtClean="0"/>
              <a:t>obojzivelnici.wbs.cz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53_AmAnRaRaEsA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608512" cy="3052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délníkový popisek 4"/>
          <p:cNvSpPr/>
          <p:nvPr/>
        </p:nvSpPr>
        <p:spPr>
          <a:xfrm>
            <a:off x="5388776" y="617192"/>
            <a:ext cx="2567600" cy="1589541"/>
          </a:xfrm>
          <a:prstGeom prst="wedgeRectCallout">
            <a:avLst>
              <a:gd name="adj1" fmla="val -85779"/>
              <a:gd name="adj2" fmla="val 2587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  <a:sym typeface="Wingdings" pitchFamily="2" charset="2"/>
              </a:rPr>
              <a:t>Z vajíčka po několika dnech vyplave pulec.</a:t>
            </a:r>
            <a:endParaRPr lang="cs-CZ" dirty="0">
              <a:solidFill>
                <a:schemeClr val="tx1"/>
              </a:solidFill>
            </a:endParaRPr>
          </a:p>
        </p:txBody>
      </p:sp>
      <p:pic>
        <p:nvPicPr>
          <p:cNvPr id="6" name="imageobj" descr="Pelophylax esculentus - skokan zelený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48680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A tady jsem už skoro žába, ale ještě </a:t>
            </a:r>
            <a:br>
              <a:rPr lang="cs-CZ" dirty="0" smtClean="0"/>
            </a:br>
            <a:r>
              <a:rPr lang="cs-CZ" dirty="0" smtClean="0"/>
              <a:t>s ocáskem.</a:t>
            </a:r>
            <a:endParaRPr lang="cs-CZ" dirty="0"/>
          </a:p>
        </p:txBody>
      </p:sp>
      <p:pic>
        <p:nvPicPr>
          <p:cNvPr id="4" name="Zástupný symbol pro obsah 3" descr="Image result for skokan zelen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39169"/>
            <a:ext cx="48768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 tady jsem už opravdová žába.</a:t>
            </a:r>
            <a:endParaRPr lang="cs-CZ" dirty="0"/>
          </a:p>
        </p:txBody>
      </p:sp>
      <p:pic>
        <p:nvPicPr>
          <p:cNvPr id="4" name="imageobj" descr="Pelophylax esculentus - skokan zelen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393" y="1600200"/>
            <a:ext cx="59552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Podívejte se, tady mi to sluší.</a:t>
            </a:r>
            <a:endParaRPr lang="cs-CZ" dirty="0"/>
          </a:p>
        </p:txBody>
      </p:sp>
      <p:pic>
        <p:nvPicPr>
          <p:cNvPr id="4" name="imageobj" descr="Pelophylax esculentus - skokan zelený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19268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Už se těším na obrázky od vás. Jsem Obojživelník roku 2020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2" descr="53_AmAnRaRaEsA0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16832"/>
            <a:ext cx="5910305" cy="391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Můžete namalovat i Plaza roku 2020 ještěrku živorodou</a:t>
            </a:r>
            <a:endParaRPr lang="cs-CZ" dirty="0"/>
          </a:p>
        </p:txBody>
      </p:sp>
      <p:pic>
        <p:nvPicPr>
          <p:cNvPr id="4" name="Zástupný symbol pro obsah 3" descr="http://www.mpcr.cz/img/zootoca-vivipar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729581"/>
            <a:ext cx="5689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G_15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797750" cy="4525963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755576" y="1700808"/>
            <a:ext cx="2304256" cy="1440160"/>
          </a:xfrm>
          <a:prstGeom prst="wedgeEllipseCallout">
            <a:avLst>
              <a:gd name="adj1" fmla="val 51717"/>
              <a:gd name="adj2" fmla="val 50473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Ahoj, vítám vás v naší </a:t>
            </a:r>
            <a:r>
              <a:rPr lang="cs-CZ" dirty="0" err="1" smtClean="0">
                <a:solidFill>
                  <a:schemeClr val="tx1"/>
                </a:solidFill>
              </a:rPr>
              <a:t>obojživelnické</a:t>
            </a:r>
            <a:r>
              <a:rPr lang="cs-CZ" dirty="0" smtClean="0">
                <a:solidFill>
                  <a:schemeClr val="tx1"/>
                </a:solidFill>
              </a:rPr>
              <a:t> prezentaci.</a:t>
            </a:r>
            <a:endParaRPr lang="cs-CZ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Těším na shledání s vámi  </a:t>
            </a:r>
            <a:br>
              <a:rPr lang="cs-CZ" dirty="0" smtClean="0"/>
            </a:br>
            <a:r>
              <a:rPr lang="cs-CZ" dirty="0" smtClean="0"/>
              <a:t>někde u vody.</a:t>
            </a:r>
            <a:endParaRPr lang="cs-CZ" dirty="0"/>
          </a:p>
        </p:txBody>
      </p:sp>
      <p:pic>
        <p:nvPicPr>
          <p:cNvPr id="4" name="Picture 2" descr="53_AmAnRaRaEsA00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" y="1920081"/>
            <a:ext cx="58674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dirty="0" smtClean="0"/>
              <a:t>Svoje výtvarné </a:t>
            </a:r>
            <a:r>
              <a:rPr lang="cs-CZ" dirty="0"/>
              <a:t>práce zasílejte na adresu MPČR nebo elektronicky na </a:t>
            </a:r>
            <a:r>
              <a:rPr lang="cs-CZ" u="sng" dirty="0" err="1"/>
              <a:t>mpcr</a:t>
            </a:r>
            <a:r>
              <a:rPr lang="cs-CZ" u="sng" dirty="0"/>
              <a:t>@seznam.</a:t>
            </a:r>
            <a:r>
              <a:rPr lang="cs-CZ" u="sng" dirty="0" err="1"/>
              <a:t>cz</a:t>
            </a:r>
            <a:r>
              <a:rPr lang="cs-CZ" dirty="0"/>
              <a:t>.</a:t>
            </a:r>
            <a:br>
              <a:rPr lang="cs-CZ" dirty="0"/>
            </a:br>
            <a:r>
              <a:rPr lang="cs-CZ" dirty="0"/>
              <a:t>Výkresy odešlete do 8. </a:t>
            </a:r>
            <a:r>
              <a:rPr lang="cs-CZ" dirty="0" smtClean="0"/>
              <a:t>května </a:t>
            </a:r>
            <a:r>
              <a:rPr lang="cs-CZ" dirty="0"/>
              <a:t>2020</a:t>
            </a:r>
            <a:r>
              <a:rPr lang="cs-CZ" dirty="0" smtClean="0"/>
              <a:t>.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sz="1600" dirty="0" smtClean="0"/>
              <a:t>                </a:t>
            </a:r>
          </a:p>
          <a:p>
            <a:pPr>
              <a:buNone/>
            </a:pPr>
            <a:endParaRPr lang="cs-CZ" dirty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080120"/>
          </a:xfrm>
        </p:spPr>
        <p:txBody>
          <a:bodyPr>
            <a:normAutofit/>
          </a:bodyPr>
          <a:lstStyle/>
          <a:p>
            <a:r>
              <a:rPr lang="cs-CZ" sz="2400" dirty="0" smtClean="0"/>
              <a:t>Naše adresa:  Muzeum přírody Český ráj, </a:t>
            </a:r>
            <a:r>
              <a:rPr lang="cs-CZ" sz="2400" dirty="0" err="1" smtClean="0"/>
              <a:t>Prachov</a:t>
            </a:r>
            <a:r>
              <a:rPr lang="cs-CZ" sz="2400" dirty="0" smtClean="0"/>
              <a:t> 37, 506 01 Jičín</a:t>
            </a:r>
            <a:endParaRPr lang="cs-CZ" sz="2400" dirty="0"/>
          </a:p>
        </p:txBody>
      </p:sp>
      <p:pic>
        <p:nvPicPr>
          <p:cNvPr id="5" name="Obrázek 4" descr="znak-kval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5856" y="3573016"/>
            <a:ext cx="2644547" cy="2761710"/>
          </a:xfrm>
          <a:prstGeom prst="rect">
            <a:avLst/>
          </a:prstGeom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539552" y="5949280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www.</a:t>
            </a:r>
            <a:r>
              <a:rPr kumimoji="0" lang="cs-CZ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4"/>
              </a:rPr>
              <a:t>mpcr.cz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G_15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797750" cy="4525963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755576" y="1556792"/>
            <a:ext cx="2088232" cy="1368152"/>
          </a:xfrm>
          <a:prstGeom prst="wedgeEllipseCallout">
            <a:avLst>
              <a:gd name="adj1" fmla="val 76137"/>
              <a:gd name="adj2" fmla="val 80591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chemeClr val="tx1"/>
                </a:solidFill>
              </a:rPr>
              <a:t>Už určitě víte, že 12. března byl Národní den žab.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87885288_586819948601422_5093891106374942720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51720" y="548680"/>
            <a:ext cx="4660300" cy="59100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G_15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797750" cy="4525963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467544" y="1916832"/>
            <a:ext cx="2426568" cy="1656184"/>
          </a:xfrm>
          <a:prstGeom prst="wedgeEllipseCallout">
            <a:avLst>
              <a:gd name="adj1" fmla="val 72652"/>
              <a:gd name="adj2" fmla="val 33166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Kamarádi skokani štíhlí letos k vodě pospíchali už v únoru a na začátku března už nakladli do vody vajíčka.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Skokan štíhlý</a:t>
            </a:r>
            <a:endParaRPr lang="cs-CZ" dirty="0"/>
          </a:p>
        </p:txBody>
      </p:sp>
      <p:pic>
        <p:nvPicPr>
          <p:cNvPr id="4" name="Picture 3" descr="47a_P32100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54691" y="1600200"/>
            <a:ext cx="6034617" cy="45259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6" descr="P41200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6288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Picture 2" descr="IMG_156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6797750" cy="4525963"/>
          </a:xfrm>
          <a:prstGeom prst="rect">
            <a:avLst/>
          </a:prstGeom>
          <a:noFill/>
        </p:spPr>
      </p:pic>
      <p:sp>
        <p:nvSpPr>
          <p:cNvPr id="5" name="Oválný popisek 4"/>
          <p:cNvSpPr/>
          <p:nvPr/>
        </p:nvSpPr>
        <p:spPr>
          <a:xfrm>
            <a:off x="251520" y="1556792"/>
            <a:ext cx="2642592" cy="1800200"/>
          </a:xfrm>
          <a:prstGeom prst="wedgeEllipseCallout">
            <a:avLst>
              <a:gd name="adj1" fmla="val 62899"/>
              <a:gd name="adj2" fmla="val 46449"/>
            </a:avLst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Předám slovo někomu povolanějšímu,</a:t>
            </a:r>
            <a:br>
              <a:rPr lang="cs-CZ" sz="1400" dirty="0" smtClean="0">
                <a:solidFill>
                  <a:schemeClr val="tx1"/>
                </a:solidFill>
              </a:rPr>
            </a:br>
            <a:r>
              <a:rPr lang="cs-CZ" sz="1400" dirty="0" smtClean="0">
                <a:solidFill>
                  <a:schemeClr val="tx1"/>
                </a:solidFill>
              </a:rPr>
              <a:t> kdo zasedl na </a:t>
            </a:r>
            <a:r>
              <a:rPr lang="cs-CZ" sz="1400" dirty="0" err="1" smtClean="0">
                <a:solidFill>
                  <a:schemeClr val="tx1"/>
                </a:solidFill>
              </a:rPr>
              <a:t>obojživelnický</a:t>
            </a:r>
            <a:r>
              <a:rPr lang="cs-CZ" sz="1400" dirty="0" smtClean="0">
                <a:solidFill>
                  <a:schemeClr val="tx1"/>
                </a:solidFill>
              </a:rPr>
              <a:t> trůn. Kdo je to?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6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4437063"/>
            <a:ext cx="8207375" cy="2160587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chemeClr val="tx1"/>
                </a:solidFill>
              </a:rPr>
              <a:t/>
            </a:r>
            <a:br>
              <a:rPr lang="cs-CZ" sz="3600" b="1" dirty="0" smtClean="0">
                <a:solidFill>
                  <a:schemeClr val="tx1"/>
                </a:solidFill>
              </a:rPr>
            </a:br>
            <a:endParaRPr lang="cs-CZ" sz="3600" b="1" dirty="0" smtClean="0">
              <a:solidFill>
                <a:schemeClr val="tx1"/>
              </a:solidFill>
            </a:endParaRPr>
          </a:p>
        </p:txBody>
      </p:sp>
      <p:pic>
        <p:nvPicPr>
          <p:cNvPr id="47107" name="Picture 6" descr="oboj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3728" y="0"/>
            <a:ext cx="5327997" cy="3729467"/>
          </a:xfrm>
          <a:noFill/>
        </p:spPr>
      </p:pic>
      <p:pic>
        <p:nvPicPr>
          <p:cNvPr id="4" name="Picture 2" descr="53_AmAnRaRaEsA00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068960"/>
            <a:ext cx="3576638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délníkový popisek 5"/>
          <p:cNvSpPr/>
          <p:nvPr/>
        </p:nvSpPr>
        <p:spPr>
          <a:xfrm>
            <a:off x="6084168" y="2996952"/>
            <a:ext cx="2376264" cy="1224136"/>
          </a:xfrm>
          <a:prstGeom prst="wedgeRectCallout">
            <a:avLst>
              <a:gd name="adj1" fmla="val -96541"/>
              <a:gd name="adj2" fmla="val 423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Ano, já skokan zelený  vás letos budu provázet. Stal jsem se Obojživelníkem roku 2020.</a:t>
            </a:r>
            <a:endParaRPr lang="cs-CZ" sz="1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7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212</Words>
  <Application>Microsoft Office PowerPoint</Application>
  <PresentationFormat>Předvádění na obrazovce (4:3)</PresentationFormat>
  <Paragraphs>33</Paragraphs>
  <Slides>21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3" baseType="lpstr">
      <vt:lpstr>Motiv sady Office</vt:lpstr>
      <vt:lpstr>Rastrový obrázek</vt:lpstr>
      <vt:lpstr>Obojživelník  roku 2020</vt:lpstr>
      <vt:lpstr>Snímek 2</vt:lpstr>
      <vt:lpstr>Snímek 3</vt:lpstr>
      <vt:lpstr>Snímek 4</vt:lpstr>
      <vt:lpstr>Snímek 5</vt:lpstr>
      <vt:lpstr>Skokan štíhlý</vt:lpstr>
      <vt:lpstr>Snímek 7</vt:lpstr>
      <vt:lpstr>Snímek 8</vt:lpstr>
      <vt:lpstr> </vt:lpstr>
      <vt:lpstr>Snímek 10</vt:lpstr>
      <vt:lpstr>Snímek 11</vt:lpstr>
      <vt:lpstr>Snímek 12</vt:lpstr>
      <vt:lpstr>Snímek 13</vt:lpstr>
      <vt:lpstr>Snímek 14</vt:lpstr>
      <vt:lpstr>A tady jsem už skoro žába, ale ještě  s ocáskem.</vt:lpstr>
      <vt:lpstr>A tady jsem už opravdová žába.</vt:lpstr>
      <vt:lpstr>Podívejte se, tady mi to sluší.</vt:lpstr>
      <vt:lpstr>Už se těším na obrázky od vás. Jsem Obojživelník roku 2020</vt:lpstr>
      <vt:lpstr>Můžete namalovat i Plaza roku 2020 ještěrku živorodou</vt:lpstr>
      <vt:lpstr>Těším na shledání s vámi   někde u vody.</vt:lpstr>
      <vt:lpstr>Naše adresa:  Muzeum přírody Český ráj, Prachov 37, 506 01 Jičín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Obojživelník  roku 2020</dc:title>
  <dc:creator>Toshiba</dc:creator>
  <cp:lastModifiedBy>Toshiba</cp:lastModifiedBy>
  <cp:revision>4</cp:revision>
  <dcterms:created xsi:type="dcterms:W3CDTF">2020-03-31T08:06:06Z</dcterms:created>
  <dcterms:modified xsi:type="dcterms:W3CDTF">2020-03-31T20:04:42Z</dcterms:modified>
</cp:coreProperties>
</file>