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8" r:id="rId3"/>
    <p:sldId id="361" r:id="rId4"/>
    <p:sldId id="391" r:id="rId5"/>
    <p:sldId id="272" r:id="rId6"/>
    <p:sldId id="273" r:id="rId7"/>
    <p:sldId id="274" r:id="rId8"/>
    <p:sldId id="276" r:id="rId9"/>
    <p:sldId id="278" r:id="rId10"/>
    <p:sldId id="279" r:id="rId11"/>
    <p:sldId id="280" r:id="rId12"/>
    <p:sldId id="393" r:id="rId13"/>
    <p:sldId id="282" r:id="rId14"/>
    <p:sldId id="338" r:id="rId15"/>
    <p:sldId id="339" r:id="rId16"/>
    <p:sldId id="283" r:id="rId17"/>
    <p:sldId id="284" r:id="rId18"/>
    <p:sldId id="285" r:id="rId19"/>
    <p:sldId id="286" r:id="rId20"/>
    <p:sldId id="287" r:id="rId21"/>
    <p:sldId id="288" r:id="rId22"/>
    <p:sldId id="289" r:id="rId23"/>
    <p:sldId id="290" r:id="rId24"/>
    <p:sldId id="291" r:id="rId25"/>
    <p:sldId id="292" r:id="rId26"/>
    <p:sldId id="294"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99" r:id="rId40"/>
    <p:sldId id="308" r:id="rId41"/>
    <p:sldId id="309" r:id="rId42"/>
    <p:sldId id="364" r:id="rId43"/>
    <p:sldId id="365" r:id="rId44"/>
    <p:sldId id="367" r:id="rId45"/>
    <p:sldId id="369" r:id="rId46"/>
    <p:sldId id="333" r:id="rId47"/>
    <p:sldId id="374" r:id="rId48"/>
    <p:sldId id="363" r:id="rId49"/>
    <p:sldId id="377" r:id="rId50"/>
    <p:sldId id="392" r:id="rId51"/>
    <p:sldId id="394" r:id="rId52"/>
    <p:sldId id="395" r:id="rId53"/>
    <p:sldId id="375" r:id="rId54"/>
    <p:sldId id="378" r:id="rId55"/>
    <p:sldId id="376" r:id="rId56"/>
    <p:sldId id="379" r:id="rId57"/>
    <p:sldId id="380" r:id="rId58"/>
    <p:sldId id="383" r:id="rId59"/>
    <p:sldId id="385" r:id="rId60"/>
    <p:sldId id="387" r:id="rId61"/>
    <p:sldId id="388" r:id="rId62"/>
    <p:sldId id="389" r:id="rId63"/>
    <p:sldId id="390" r:id="rId64"/>
    <p:sldId id="397" r:id="rId65"/>
    <p:sldId id="398" r:id="rId66"/>
    <p:sldId id="381" r:id="rId67"/>
    <p:sldId id="396" r:id="rId6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01" autoAdjust="0"/>
    <p:restoredTop sz="94660"/>
  </p:normalViewPr>
  <p:slideViewPr>
    <p:cSldViewPr>
      <p:cViewPr>
        <p:scale>
          <a:sx n="100" d="100"/>
          <a:sy n="100" d="100"/>
        </p:scale>
        <p:origin x="-2292" y="-3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49D5BC-EECD-46DE-9329-CA930AA5657E}" type="datetimeFigureOut">
              <a:rPr lang="cs-CZ" smtClean="0"/>
              <a:pPr/>
              <a:t>07.05.2017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A43174-C78C-4B45-8E46-E12ED9917D84}"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52C3FE2-599B-4285-B5CA-049AE16063DD}" type="slidenum">
              <a:rPr lang="cs-CZ" smtClean="0"/>
              <a:pPr/>
              <a:t>5</a:t>
            </a:fld>
            <a:endParaRPr lang="cs-CZ" smtClean="0"/>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054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10547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4F44F4-3671-4E8D-BD12-222318280AC6}" type="slidenum">
              <a:rPr lang="cs-CZ" smtClean="0"/>
              <a:pPr/>
              <a:t>46</a:t>
            </a:fld>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1E21ECC-283B-4B25-A803-02E1C47EE4C0}" type="slidenum">
              <a:rPr lang="cs-CZ" smtClean="0"/>
              <a:pPr/>
              <a:t>13</a:t>
            </a:fld>
            <a:endParaRPr lang="cs-CZ"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04DA0DEA-5BC8-4E26-9F83-D4C506031FA4}" type="slidenum">
              <a:rPr lang="cs-CZ" smtClean="0"/>
              <a:pPr/>
              <a:t>14</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04DA0DEA-5BC8-4E26-9F83-D4C506031FA4}" type="slidenum">
              <a:rPr lang="cs-CZ" smtClean="0"/>
              <a:pPr/>
              <a:t>15</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04DA0DEA-5BC8-4E26-9F83-D4C506031FA4}" type="slidenum">
              <a:rPr lang="cs-CZ" smtClean="0"/>
              <a:pPr/>
              <a:t>16</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04DA0DEA-5BC8-4E26-9F83-D4C506031FA4}" type="slidenum">
              <a:rPr lang="cs-CZ" smtClean="0"/>
              <a:pPr/>
              <a:t>17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0DCC27E-CF09-44DD-A7BE-82DBD0BAEB19}" type="slidenum">
              <a:rPr lang="cs-CZ" smtClean="0"/>
              <a:pPr/>
              <a:t>26</a:t>
            </a:fld>
            <a:endParaRPr lang="cs-CZ" smtClean="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44C878C-7F1E-4293-8728-C17BAB063459}" type="slidenum">
              <a:rPr lang="cs-CZ" smtClean="0"/>
              <a:pPr/>
              <a:t>35</a:t>
            </a:fld>
            <a:endParaRPr lang="cs-CZ" smtClean="0"/>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33027E-62EC-4BC3-851F-695B5386F415}" type="slidenum">
              <a:rPr lang="cs-CZ" smtClean="0"/>
              <a:pPr/>
              <a:t>37</a:t>
            </a:fld>
            <a:endParaRPr lang="cs-CZ" smtClean="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F251601-B54D-4DE7-AA88-5DA88F4DA5D2}" type="datetimeFigureOut">
              <a:rPr lang="cs-CZ" smtClean="0"/>
              <a:pPr/>
              <a:t>07.05.2017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FBB5510-C381-431A-BEA1-96FBB33DF59D}"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51601-B54D-4DE7-AA88-5DA88F4DA5D2}" type="datetimeFigureOut">
              <a:rPr lang="cs-CZ" smtClean="0"/>
              <a:pPr/>
              <a:t>07.05.2017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B5510-C381-431A-BEA1-96FBB33DF59D}"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javascript:void(0);" TargetMode="External"/><Relationship Id="rId7" Type="http://schemas.openxmlformats.org/officeDocument/2006/relationships/image" Target="../media/image12.gi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2" Type="http://schemas.openxmlformats.org/officeDocument/2006/relationships/hyperlink" Target="http://www.mpcr.cz/o-nas/krouzky-mpcr/krouzek-vylety-do-historie/kadetn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gif"/><Relationship Id="rId7" Type="http://schemas.openxmlformats.org/officeDocument/2006/relationships/image" Target="../media/image19.gif"/><Relationship Id="rId2" Type="http://schemas.openxmlformats.org/officeDocument/2006/relationships/hyperlink" Target="javascript:void(0);" TargetMode="Externa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image" Target="../media/image16.gif"/><Relationship Id="rId9" Type="http://schemas.openxmlformats.org/officeDocument/2006/relationships/image" Target="../media/image21.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hyperlink" Target="http://www.1866.cz/encyklopedie/rvystr/cako_vz.1862.html" TargetMode="External"/><Relationship Id="rId7" Type="http://schemas.openxmlformats.org/officeDocument/2006/relationships/image" Target="../media/image28.gif"/><Relationship Id="rId12" Type="http://schemas.openxmlformats.org/officeDocument/2006/relationships/image" Target="../media/image12.gif"/><Relationship Id="rId2" Type="http://schemas.openxmlformats.org/officeDocument/2006/relationships/hyperlink" Target="http://www.1866.cz/encyklopedie/egal.html" TargetMode="External"/><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31.gif"/><Relationship Id="rId5" Type="http://schemas.openxmlformats.org/officeDocument/2006/relationships/hyperlink" Target="javascript:void(0);" TargetMode="External"/><Relationship Id="rId10" Type="http://schemas.openxmlformats.org/officeDocument/2006/relationships/image" Target="../media/image30.gif"/><Relationship Id="rId4" Type="http://schemas.openxmlformats.org/officeDocument/2006/relationships/hyperlink" Target="http://www.1866.cz/encyklopedie/rvystr/Lor_vz.1854-I.html" TargetMode="External"/><Relationship Id="rId9" Type="http://schemas.openxmlformats.org/officeDocument/2006/relationships/image" Target="../media/image21.gif"/></Relationships>
</file>

<file path=ppt/slides/_rels/slide28.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hyperlink" Target="http://www.1866.cz/encyklopedie/rvystr/cako_vz.1862.html" TargetMode="External"/><Relationship Id="rId7" Type="http://schemas.openxmlformats.org/officeDocument/2006/relationships/image" Target="../media/image18.gif"/><Relationship Id="rId12" Type="http://schemas.openxmlformats.org/officeDocument/2006/relationships/image" Target="../media/image20.gif"/><Relationship Id="rId2" Type="http://schemas.openxmlformats.org/officeDocument/2006/relationships/hyperlink" Target="http://www.1866.cz/encyklopedie/egal.html" TargetMode="External"/><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19.gif"/><Relationship Id="rId5" Type="http://schemas.openxmlformats.org/officeDocument/2006/relationships/hyperlink" Target="javascript:void(0);" TargetMode="External"/><Relationship Id="rId10" Type="http://schemas.openxmlformats.org/officeDocument/2006/relationships/image" Target="../media/image33.gif"/><Relationship Id="rId4" Type="http://schemas.openxmlformats.org/officeDocument/2006/relationships/hyperlink" Target="http://www.1866.cz/encyklopedie/rvystr/Lor_vz.1854-I.html" TargetMode="External"/><Relationship Id="rId9" Type="http://schemas.openxmlformats.org/officeDocument/2006/relationships/image" Target="../media/image12.gif"/></Relationships>
</file>

<file path=ppt/slides/_rels/slide29.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hyperlink" Target="http://www.1866.cz/encyklopedie/rvystr/cako_vz.1862.html" TargetMode="External"/><Relationship Id="rId7" Type="http://schemas.openxmlformats.org/officeDocument/2006/relationships/image" Target="../media/image34.gif"/><Relationship Id="rId2" Type="http://schemas.openxmlformats.org/officeDocument/2006/relationships/hyperlink" Target="http://www.1866.cz/encyklopedie/egal.html" TargetMode="External"/><Relationship Id="rId1" Type="http://schemas.openxmlformats.org/officeDocument/2006/relationships/slideLayout" Target="../slideLayouts/slideLayout2.xml"/><Relationship Id="rId6" Type="http://schemas.openxmlformats.org/officeDocument/2006/relationships/image" Target="../media/image15.gif"/><Relationship Id="rId11" Type="http://schemas.openxmlformats.org/officeDocument/2006/relationships/image" Target="../media/image17.gif"/><Relationship Id="rId5" Type="http://schemas.openxmlformats.org/officeDocument/2006/relationships/hyperlink" Target="javascript:void(0);" TargetMode="External"/><Relationship Id="rId10" Type="http://schemas.openxmlformats.org/officeDocument/2006/relationships/image" Target="../media/image36.gif"/><Relationship Id="rId4" Type="http://schemas.openxmlformats.org/officeDocument/2006/relationships/hyperlink" Target="http://www.1866.cz/encyklopedie/rvystr/Lor_vz.1854-I.html" TargetMode="External"/><Relationship Id="rId9" Type="http://schemas.openxmlformats.org/officeDocument/2006/relationships/image" Target="../media/image16.gi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mpcr.rajce.idnes.cz/Kadeti_Prachov" TargetMode="Externa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11560" y="116632"/>
            <a:ext cx="7772400" cy="1470025"/>
          </a:xfrm>
        </p:spPr>
        <p:txBody>
          <a:bodyPr/>
          <a:lstStyle/>
          <a:p>
            <a:r>
              <a:rPr lang="cs-CZ" dirty="0" smtClean="0">
                <a:solidFill>
                  <a:srgbClr val="FFFF00"/>
                </a:solidFill>
                <a:latin typeface="Comic Sans MS" pitchFamily="66" charset="0"/>
              </a:rPr>
              <a:t>Bavorský (Jičínský)</a:t>
            </a:r>
            <a:br>
              <a:rPr lang="cs-CZ" dirty="0" smtClean="0">
                <a:solidFill>
                  <a:srgbClr val="FFFF00"/>
                </a:solidFill>
                <a:latin typeface="Comic Sans MS" pitchFamily="66" charset="0"/>
              </a:rPr>
            </a:br>
            <a:r>
              <a:rPr lang="cs-CZ" dirty="0" smtClean="0">
                <a:solidFill>
                  <a:srgbClr val="FFFF00"/>
                </a:solidFill>
                <a:latin typeface="Comic Sans MS" pitchFamily="66" charset="0"/>
              </a:rPr>
              <a:t>74. pěší pluk</a:t>
            </a:r>
            <a:endParaRPr lang="cs-CZ" dirty="0">
              <a:solidFill>
                <a:srgbClr val="FFFF00"/>
              </a:solidFill>
              <a:latin typeface="Comic Sans MS" pitchFamily="66" charset="0"/>
            </a:endParaRPr>
          </a:p>
        </p:txBody>
      </p:sp>
      <p:sp>
        <p:nvSpPr>
          <p:cNvPr id="3" name="Podnadpis 2"/>
          <p:cNvSpPr>
            <a:spLocks noGrp="1"/>
          </p:cNvSpPr>
          <p:nvPr>
            <p:ph type="subTitle" idx="1"/>
          </p:nvPr>
        </p:nvSpPr>
        <p:spPr>
          <a:xfrm>
            <a:off x="1115616" y="1556792"/>
            <a:ext cx="6400800" cy="1752600"/>
          </a:xfrm>
        </p:spPr>
        <p:txBody>
          <a:bodyPr/>
          <a:lstStyle/>
          <a:p>
            <a:r>
              <a:rPr lang="cs-CZ" dirty="0" smtClean="0"/>
              <a:t>Výstroj a bezpečnost na akcích</a:t>
            </a:r>
          </a:p>
          <a:p>
            <a:r>
              <a:rPr lang="cs-CZ" dirty="0" smtClean="0"/>
              <a:t>(Řád a pravidla Kadetní setniny)</a:t>
            </a:r>
            <a:br>
              <a:rPr lang="cs-CZ" dirty="0" smtClean="0"/>
            </a:br>
            <a:r>
              <a:rPr lang="cs-CZ" dirty="0" smtClean="0"/>
              <a:t>Aktualizováno 1.4.2017</a:t>
            </a:r>
            <a:endParaRPr lang="cs-CZ" dirty="0"/>
          </a:p>
        </p:txBody>
      </p:sp>
      <p:pic>
        <p:nvPicPr>
          <p:cNvPr id="5" name="Zástupný symbol pro obsah 3" descr="brana8.png"/>
          <p:cNvPicPr>
            <a:picLocks noChangeAspect="1"/>
          </p:cNvPicPr>
          <p:nvPr/>
        </p:nvPicPr>
        <p:blipFill>
          <a:blip r:embed="rId2" cstate="print"/>
          <a:stretch>
            <a:fillRect/>
          </a:stretch>
        </p:blipFill>
        <p:spPr>
          <a:xfrm>
            <a:off x="6968906" y="4077072"/>
            <a:ext cx="2175093" cy="2780928"/>
          </a:xfrm>
          <a:prstGeom prst="rect">
            <a:avLst/>
          </a:prstGeom>
        </p:spPr>
      </p:pic>
      <p:pic>
        <p:nvPicPr>
          <p:cNvPr id="6" name="Obrázek 5" descr="source.gif"/>
          <p:cNvPicPr>
            <a:picLocks noChangeAspect="1"/>
          </p:cNvPicPr>
          <p:nvPr/>
        </p:nvPicPr>
        <p:blipFill>
          <a:blip r:embed="rId3" cstate="print"/>
          <a:stretch>
            <a:fillRect/>
          </a:stretch>
        </p:blipFill>
        <p:spPr>
          <a:xfrm>
            <a:off x="-1" y="3140968"/>
            <a:ext cx="6841163" cy="3717032"/>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20140330155612-2b34ca4c-me.jpg"/>
          <p:cNvPicPr>
            <a:picLocks noGrp="1" noChangeAspect="1"/>
          </p:cNvPicPr>
          <p:nvPr>
            <p:ph idx="1"/>
          </p:nvPr>
        </p:nvPicPr>
        <p:blipFill>
          <a:blip r:embed="rId2" cstate="print"/>
          <a:stretch>
            <a:fillRect/>
          </a:stretch>
        </p:blipFill>
        <p:spPr>
          <a:xfrm>
            <a:off x="0" y="476672"/>
            <a:ext cx="9144000" cy="5795818"/>
          </a:xfr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Egalizace: ?</a:t>
            </a:r>
          </a:p>
          <a:p>
            <a:pPr>
              <a:buNone/>
            </a:pPr>
            <a:r>
              <a:rPr lang="cs-CZ" dirty="0" smtClean="0"/>
              <a:t>    </a:t>
            </a:r>
            <a:r>
              <a:rPr lang="cs-CZ" dirty="0" err="1" smtClean="0"/>
              <a:t>Krapově</a:t>
            </a:r>
            <a:r>
              <a:rPr lang="cs-CZ" dirty="0" smtClean="0"/>
              <a:t> červená</a:t>
            </a:r>
          </a:p>
          <a:p>
            <a:pPr>
              <a:buNone/>
            </a:pPr>
            <a:r>
              <a:rPr lang="cs-CZ" dirty="0" smtClean="0"/>
              <a:t>    Bílé </a:t>
            </a:r>
          </a:p>
          <a:p>
            <a:pPr>
              <a:buNone/>
            </a:pPr>
            <a:endParaRPr lang="cs-CZ" dirty="0"/>
          </a:p>
        </p:txBody>
      </p:sp>
      <p:pic>
        <p:nvPicPr>
          <p:cNvPr id="4" name="Picture 4" descr="03a_Bitva u Hradce Králové_jan Jakl"/>
          <p:cNvPicPr>
            <a:picLocks noChangeAspect="1" noChangeArrowheads="1"/>
          </p:cNvPicPr>
          <p:nvPr/>
        </p:nvPicPr>
        <p:blipFill>
          <a:blip r:embed="rId2" cstate="print"/>
          <a:srcRect/>
          <a:stretch>
            <a:fillRect/>
          </a:stretch>
        </p:blipFill>
        <p:spPr bwMode="auto">
          <a:xfrm>
            <a:off x="5004048" y="1798894"/>
            <a:ext cx="4139952" cy="5059106"/>
          </a:xfrm>
          <a:prstGeom prst="rect">
            <a:avLst/>
          </a:prstGeom>
          <a:noFill/>
          <a:ln w="9525">
            <a:noFill/>
            <a:miter lim="800000"/>
            <a:headEnd/>
            <a:tailEnd/>
          </a:ln>
        </p:spPr>
      </p:pic>
      <p:pic>
        <p:nvPicPr>
          <p:cNvPr id="5" name="Obrázek 4" descr="http://www.1866.cz/encyklopedie/egal/3.gif">
            <a:hlinkClick r:id="rId3"/>
          </p:cNvPr>
          <p:cNvPicPr/>
          <p:nvPr/>
        </p:nvPicPr>
        <p:blipFill>
          <a:blip r:embed="rId4" cstate="print"/>
          <a:srcRect/>
          <a:stretch>
            <a:fillRect/>
          </a:stretch>
        </p:blipFill>
        <p:spPr bwMode="auto">
          <a:xfrm>
            <a:off x="3635896" y="2204864"/>
            <a:ext cx="1440160" cy="560829"/>
          </a:xfrm>
          <a:prstGeom prst="rect">
            <a:avLst/>
          </a:prstGeom>
          <a:noFill/>
          <a:ln w="9525">
            <a:noFill/>
            <a:miter lim="800000"/>
            <a:headEnd/>
            <a:tailEnd/>
          </a:ln>
        </p:spPr>
      </p:pic>
      <p:pic>
        <p:nvPicPr>
          <p:cNvPr id="6" name="Obrázek 5" descr="http://www.1866.cz/img/KS.gif">
            <a:hlinkClick r:id="rId3"/>
          </p:cNvPr>
          <p:cNvPicPr/>
          <p:nvPr/>
        </p:nvPicPr>
        <p:blipFill>
          <a:blip r:embed="rId5" cstate="print"/>
          <a:srcRect/>
          <a:stretch>
            <a:fillRect/>
          </a:stretch>
        </p:blipFill>
        <p:spPr bwMode="auto">
          <a:xfrm>
            <a:off x="1907704" y="2852936"/>
            <a:ext cx="504056" cy="502409"/>
          </a:xfrm>
          <a:prstGeom prst="rect">
            <a:avLst/>
          </a:prstGeom>
          <a:noFill/>
          <a:ln w="9525">
            <a:noFill/>
            <a:miter lim="800000"/>
            <a:headEnd/>
            <a:tailEnd/>
          </a:ln>
        </p:spPr>
      </p:pic>
      <p:pic>
        <p:nvPicPr>
          <p:cNvPr id="7" name="Obrázek 6" descr="lor.gif"/>
          <p:cNvPicPr>
            <a:picLocks noChangeAspect="1"/>
          </p:cNvPicPr>
          <p:nvPr/>
        </p:nvPicPr>
        <p:blipFill>
          <a:blip r:embed="rId6" cstate="print"/>
          <a:stretch>
            <a:fillRect/>
          </a:stretch>
        </p:blipFill>
        <p:spPr>
          <a:xfrm>
            <a:off x="0" y="5805264"/>
            <a:ext cx="5019675" cy="809625"/>
          </a:xfrm>
          <a:prstGeom prst="rect">
            <a:avLst/>
          </a:prstGeom>
        </p:spPr>
      </p:pic>
      <p:pic>
        <p:nvPicPr>
          <p:cNvPr id="8" name="Obrázek 7" descr="ps.gif"/>
          <p:cNvPicPr>
            <a:picLocks noChangeAspect="1"/>
          </p:cNvPicPr>
          <p:nvPr/>
        </p:nvPicPr>
        <p:blipFill>
          <a:blip r:embed="rId7" cstate="print"/>
          <a:stretch>
            <a:fillRect/>
          </a:stretch>
        </p:blipFill>
        <p:spPr>
          <a:xfrm>
            <a:off x="323528" y="4509120"/>
            <a:ext cx="3581400" cy="10763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Velící řeč</a:t>
            </a:r>
            <a:endParaRPr lang="cs-CZ" dirty="0">
              <a:solidFill>
                <a:srgbClr val="FFFF00"/>
              </a:solidFill>
            </a:endParaRPr>
          </a:p>
        </p:txBody>
      </p:sp>
      <p:sp>
        <p:nvSpPr>
          <p:cNvPr id="3" name="Zástupný symbol pro obsah 2"/>
          <p:cNvSpPr>
            <a:spLocks noGrp="1"/>
          </p:cNvSpPr>
          <p:nvPr>
            <p:ph idx="1"/>
          </p:nvPr>
        </p:nvSpPr>
        <p:spPr/>
        <p:txBody>
          <a:bodyPr>
            <a:normAutofit fontScale="92500" lnSpcReduction="10000"/>
          </a:bodyPr>
          <a:lstStyle/>
          <a:p>
            <a:r>
              <a:rPr lang="cs-CZ" dirty="0" smtClean="0"/>
              <a:t>Rakouská armáda byla </a:t>
            </a:r>
            <a:r>
              <a:rPr lang="cs-CZ" dirty="0" smtClean="0">
                <a:solidFill>
                  <a:srgbClr val="FFFF00"/>
                </a:solidFill>
              </a:rPr>
              <a:t>mnohonárodnostní,</a:t>
            </a:r>
            <a:r>
              <a:rPr lang="cs-CZ" dirty="0" smtClean="0"/>
              <a:t> proto bylo nutno určit velící řeč, což byla </a:t>
            </a:r>
            <a:r>
              <a:rPr lang="cs-CZ" dirty="0" smtClean="0">
                <a:solidFill>
                  <a:srgbClr val="FFFF00"/>
                </a:solidFill>
              </a:rPr>
              <a:t>němčina, proto i my velíme německy</a:t>
            </a:r>
            <a:r>
              <a:rPr lang="cs-CZ" dirty="0" smtClean="0"/>
              <a:t>. </a:t>
            </a:r>
            <a:br>
              <a:rPr lang="cs-CZ" dirty="0" smtClean="0"/>
            </a:br>
            <a:r>
              <a:rPr lang="cs-CZ" dirty="0" smtClean="0"/>
              <a:t>(povely, které používáme, jsou vyvěšeny na stránkách setniny </a:t>
            </a:r>
            <a:r>
              <a:rPr lang="cs-CZ" dirty="0" smtClean="0">
                <a:hlinkClick r:id="rId2"/>
              </a:rPr>
              <a:t>http://www.</a:t>
            </a:r>
            <a:r>
              <a:rPr lang="cs-CZ" dirty="0" err="1" smtClean="0">
                <a:hlinkClick r:id="rId2"/>
              </a:rPr>
              <a:t>mpcr.cz</a:t>
            </a:r>
            <a:r>
              <a:rPr lang="cs-CZ" dirty="0" smtClean="0">
                <a:hlinkClick r:id="rId2"/>
              </a:rPr>
              <a:t>/o-</a:t>
            </a:r>
            <a:r>
              <a:rPr lang="cs-CZ" dirty="0" err="1" smtClean="0">
                <a:hlinkClick r:id="rId2"/>
              </a:rPr>
              <a:t>nas</a:t>
            </a:r>
            <a:r>
              <a:rPr lang="cs-CZ" dirty="0" smtClean="0">
                <a:hlinkClick r:id="rId2"/>
              </a:rPr>
              <a:t>/</a:t>
            </a:r>
            <a:r>
              <a:rPr lang="cs-CZ" dirty="0" err="1" smtClean="0">
                <a:hlinkClick r:id="rId2"/>
              </a:rPr>
              <a:t>krouzky</a:t>
            </a:r>
            <a:r>
              <a:rPr lang="cs-CZ" dirty="0" smtClean="0">
                <a:hlinkClick r:id="rId2"/>
              </a:rPr>
              <a:t>-</a:t>
            </a:r>
            <a:r>
              <a:rPr lang="cs-CZ" dirty="0" err="1" smtClean="0">
                <a:hlinkClick r:id="rId2"/>
              </a:rPr>
              <a:t>mpcr</a:t>
            </a:r>
            <a:r>
              <a:rPr lang="cs-CZ" dirty="0" smtClean="0">
                <a:hlinkClick r:id="rId2"/>
              </a:rPr>
              <a:t>/</a:t>
            </a:r>
            <a:r>
              <a:rPr lang="cs-CZ" dirty="0" err="1" smtClean="0">
                <a:hlinkClick r:id="rId2"/>
              </a:rPr>
              <a:t>krouzek</a:t>
            </a:r>
            <a:r>
              <a:rPr lang="cs-CZ" dirty="0" smtClean="0">
                <a:hlinkClick r:id="rId2"/>
              </a:rPr>
              <a:t>-</a:t>
            </a:r>
            <a:r>
              <a:rPr lang="cs-CZ" dirty="0" err="1" smtClean="0">
                <a:hlinkClick r:id="rId2"/>
              </a:rPr>
              <a:t>vylety</a:t>
            </a:r>
            <a:r>
              <a:rPr lang="cs-CZ" dirty="0" smtClean="0">
                <a:hlinkClick r:id="rId2"/>
              </a:rPr>
              <a:t>-do-historie/</a:t>
            </a:r>
            <a:r>
              <a:rPr lang="cs-CZ" dirty="0" err="1" smtClean="0">
                <a:hlinkClick r:id="rId2"/>
              </a:rPr>
              <a:t>kadetni</a:t>
            </a:r>
            <a:r>
              <a:rPr lang="cs-CZ" dirty="0" smtClean="0">
                <a:hlinkClick r:id="rId2"/>
              </a:rPr>
              <a:t>/</a:t>
            </a:r>
            <a:r>
              <a:rPr lang="cs-CZ" dirty="0" smtClean="0"/>
              <a:t> )</a:t>
            </a:r>
          </a:p>
          <a:p>
            <a:r>
              <a:rPr lang="cs-CZ" dirty="0" smtClean="0"/>
              <a:t>Zároveň je u regimentu povoleno velet řečí, kterou mluví 70% jednotky, </a:t>
            </a:r>
            <a:r>
              <a:rPr lang="cs-CZ" dirty="0" smtClean="0">
                <a:solidFill>
                  <a:srgbClr val="FFFF00"/>
                </a:solidFill>
              </a:rPr>
              <a:t>ve </a:t>
            </a:r>
            <a:r>
              <a:rPr lang="cs-CZ" dirty="0" err="1" smtClean="0">
                <a:solidFill>
                  <a:srgbClr val="FFFF00"/>
                </a:solidFill>
              </a:rPr>
              <a:t>výjímečných</a:t>
            </a:r>
            <a:r>
              <a:rPr lang="cs-CZ" dirty="0" smtClean="0">
                <a:solidFill>
                  <a:srgbClr val="FFFF00"/>
                </a:solidFill>
              </a:rPr>
              <a:t> případech je proto povoleno velet česky.</a:t>
            </a:r>
            <a:endParaRPr lang="cs-CZ"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ln/>
        </p:spPr>
        <p:txBody>
          <a:bodyPr/>
          <a:lstStyle/>
          <a:p>
            <a:pPr eaLnBrk="1" hangingPunct="1"/>
            <a:endParaRPr lang="cs-CZ" smtClean="0"/>
          </a:p>
        </p:txBody>
      </p:sp>
      <p:sp>
        <p:nvSpPr>
          <p:cNvPr id="4099" name="Rectangle 3"/>
          <p:cNvSpPr>
            <a:spLocks noGrp="1" noChangeArrowheads="1"/>
          </p:cNvSpPr>
          <p:nvPr>
            <p:ph type="subTitle" idx="1"/>
          </p:nvPr>
        </p:nvSpPr>
        <p:spPr/>
        <p:txBody>
          <a:bodyPr/>
          <a:lstStyle/>
          <a:p>
            <a:pPr eaLnBrk="1" hangingPunct="1"/>
            <a:endParaRPr lang="cs-CZ" smtClean="0"/>
          </a:p>
        </p:txBody>
      </p:sp>
      <p:pic>
        <p:nvPicPr>
          <p:cNvPr id="4100" name="Picture 4" descr="02b_Rotation of Image2"/>
          <p:cNvPicPr>
            <a:picLocks noChangeAspect="1" noChangeArrowheads="1"/>
          </p:cNvPicPr>
          <p:nvPr/>
        </p:nvPicPr>
        <p:blipFill>
          <a:blip r:embed="rId3" cstate="print"/>
          <a:srcRect/>
          <a:stretch>
            <a:fillRect/>
          </a:stretch>
        </p:blipFill>
        <p:spPr bwMode="auto">
          <a:xfrm>
            <a:off x="323528" y="22281"/>
            <a:ext cx="8676457" cy="68631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dirty="0"/>
          </a:p>
        </p:txBody>
      </p:sp>
      <p:pic>
        <p:nvPicPr>
          <p:cNvPr id="1026" name="Picture 2" descr="C:\Users\Petr\Documents\1866\ragp.gif"/>
          <p:cNvPicPr>
            <a:picLocks noChangeAspect="1" noChangeArrowheads="1"/>
          </p:cNvPicPr>
          <p:nvPr/>
        </p:nvPicPr>
        <p:blipFill>
          <a:blip r:embed="rId3" cstate="print"/>
          <a:srcRect/>
          <a:stretch>
            <a:fillRect/>
          </a:stretch>
        </p:blipFill>
        <p:spPr bwMode="auto">
          <a:xfrm>
            <a:off x="0" y="476672"/>
            <a:ext cx="3657600" cy="5391150"/>
          </a:xfrm>
          <a:prstGeom prst="rect">
            <a:avLst/>
          </a:prstGeom>
          <a:noFill/>
        </p:spPr>
      </p:pic>
      <p:sp>
        <p:nvSpPr>
          <p:cNvPr id="10" name="Obdélník 9"/>
          <p:cNvSpPr/>
          <p:nvPr/>
        </p:nvSpPr>
        <p:spPr>
          <a:xfrm>
            <a:off x="0" y="5949280"/>
            <a:ext cx="3744416" cy="646331"/>
          </a:xfrm>
          <a:prstGeom prst="rect">
            <a:avLst/>
          </a:prstGeom>
        </p:spPr>
        <p:txBody>
          <a:bodyPr wrap="square">
            <a:spAutoFit/>
          </a:bodyPr>
          <a:lstStyle/>
          <a:p>
            <a:pPr lvl="0" algn="ctr"/>
            <a:r>
              <a:rPr lang="cs-CZ" sz="36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Rakouská pěchota</a:t>
            </a:r>
          </a:p>
        </p:txBody>
      </p:sp>
      <p:sp>
        <p:nvSpPr>
          <p:cNvPr id="11" name="Popisek se šipkou nahoru 10"/>
          <p:cNvSpPr/>
          <p:nvPr/>
        </p:nvSpPr>
        <p:spPr>
          <a:xfrm>
            <a:off x="4427984" y="5157192"/>
            <a:ext cx="2736304" cy="1080120"/>
          </a:xfrm>
          <a:prstGeom prst="upArrowCallout">
            <a:avLst>
              <a:gd name="adj1" fmla="val 25000"/>
              <a:gd name="adj2" fmla="val 7134"/>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844041" y="188640"/>
            <a:ext cx="7437613" cy="584775"/>
          </a:xfrm>
          <a:prstGeom prst="rect">
            <a:avLst/>
          </a:prstGeom>
          <a:noFill/>
        </p:spPr>
        <p:txBody>
          <a:bodyPr wrap="none" lIns="91440" tIns="45720" rIns="91440" bIns="45720">
            <a:spAutoFit/>
          </a:bodyPr>
          <a:lstStyle/>
          <a:p>
            <a:pPr algn="ctr"/>
            <a:r>
              <a:rPr lang="cs-CZ"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Pluk rakouské pěchoty se dělí na 4 prapory</a:t>
            </a:r>
            <a:endParaRPr lang="cs-CZ"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Popisek se šipkou nahoru 12"/>
          <p:cNvSpPr/>
          <p:nvPr/>
        </p:nvSpPr>
        <p:spPr>
          <a:xfrm>
            <a:off x="4283968" y="908720"/>
            <a:ext cx="2736304" cy="1080120"/>
          </a:xfrm>
          <a:prstGeom prst="upArrowCallout">
            <a:avLst>
              <a:gd name="adj1" fmla="val 25000"/>
              <a:gd name="adj2" fmla="val 7134"/>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Popisek se šipkou nahoru 13"/>
          <p:cNvSpPr/>
          <p:nvPr/>
        </p:nvSpPr>
        <p:spPr>
          <a:xfrm>
            <a:off x="4283968" y="2276872"/>
            <a:ext cx="2736304" cy="1080120"/>
          </a:xfrm>
          <a:prstGeom prst="upArrowCallout">
            <a:avLst>
              <a:gd name="adj1" fmla="val 25000"/>
              <a:gd name="adj2" fmla="val 7134"/>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Popisek se šipkou nahoru 14"/>
          <p:cNvSpPr/>
          <p:nvPr/>
        </p:nvSpPr>
        <p:spPr>
          <a:xfrm>
            <a:off x="4355976" y="3789040"/>
            <a:ext cx="2736304" cy="1080120"/>
          </a:xfrm>
          <a:prstGeom prst="upArrowCallout">
            <a:avLst>
              <a:gd name="adj1" fmla="val 25000"/>
              <a:gd name="adj2" fmla="val 7134"/>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sp>
        <p:nvSpPr>
          <p:cNvPr id="7" name="Popisek se šipkou nahoru 6"/>
          <p:cNvSpPr/>
          <p:nvPr/>
        </p:nvSpPr>
        <p:spPr>
          <a:xfrm>
            <a:off x="4427984" y="5157192"/>
            <a:ext cx="2736304" cy="1080120"/>
          </a:xfrm>
          <a:prstGeom prst="upArrowCallout">
            <a:avLst>
              <a:gd name="adj1" fmla="val 25000"/>
              <a:gd name="adj2" fmla="val 7134"/>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2" descr="C:\Users\Petr\Documents\1866\ragp.gif"/>
          <p:cNvPicPr>
            <a:picLocks noChangeAspect="1" noChangeArrowheads="1"/>
          </p:cNvPicPr>
          <p:nvPr/>
        </p:nvPicPr>
        <p:blipFill>
          <a:blip r:embed="rId3" cstate="print"/>
          <a:srcRect/>
          <a:stretch>
            <a:fillRect/>
          </a:stretch>
        </p:blipFill>
        <p:spPr bwMode="auto">
          <a:xfrm>
            <a:off x="0" y="476672"/>
            <a:ext cx="3657600" cy="5391150"/>
          </a:xfrm>
          <a:prstGeom prst="rect">
            <a:avLst/>
          </a:prstGeom>
          <a:noFill/>
        </p:spPr>
      </p:pic>
      <p:sp>
        <p:nvSpPr>
          <p:cNvPr id="9" name="Obdélník 8"/>
          <p:cNvSpPr/>
          <p:nvPr/>
        </p:nvSpPr>
        <p:spPr>
          <a:xfrm>
            <a:off x="0" y="5949280"/>
            <a:ext cx="3744416" cy="646331"/>
          </a:xfrm>
          <a:prstGeom prst="rect">
            <a:avLst/>
          </a:prstGeom>
        </p:spPr>
        <p:txBody>
          <a:bodyPr wrap="square">
            <a:spAutoFit/>
          </a:bodyPr>
          <a:lstStyle/>
          <a:p>
            <a:pPr lvl="0" algn="ctr"/>
            <a:r>
              <a:rPr lang="cs-CZ" sz="36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Rakouská pěchota</a:t>
            </a:r>
          </a:p>
        </p:txBody>
      </p:sp>
      <p:sp>
        <p:nvSpPr>
          <p:cNvPr id="10" name="Obdélník 9"/>
          <p:cNvSpPr/>
          <p:nvPr/>
        </p:nvSpPr>
        <p:spPr>
          <a:xfrm>
            <a:off x="2249622" y="188640"/>
            <a:ext cx="4626459" cy="830997"/>
          </a:xfrm>
          <a:prstGeom prst="rect">
            <a:avLst/>
          </a:prstGeom>
          <a:noFill/>
        </p:spPr>
        <p:txBody>
          <a:bodyPr wrap="none" lIns="91440" tIns="45720" rIns="91440" bIns="45720">
            <a:spAutoFit/>
          </a:bodyPr>
          <a:lstStyle/>
          <a:p>
            <a:pPr algn="ctr"/>
            <a:r>
              <a:rPr lang="cs-CZ"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 prapory se účastní polního tažení</a:t>
            </a:r>
            <a:br>
              <a:rPr lang="cs-CZ"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cs-CZ"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 obvykle slouží v pevnosti</a:t>
            </a:r>
            <a:endParaRPr lang="cs-CZ"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Popisek se šipkou nahoru 10"/>
          <p:cNvSpPr/>
          <p:nvPr/>
        </p:nvSpPr>
        <p:spPr>
          <a:xfrm>
            <a:off x="4283968" y="908720"/>
            <a:ext cx="2736304" cy="1080120"/>
          </a:xfrm>
          <a:prstGeom prst="upArrowCallout">
            <a:avLst>
              <a:gd name="adj1" fmla="val 25000"/>
              <a:gd name="adj2" fmla="val 7134"/>
              <a:gd name="adj3" fmla="val 25000"/>
              <a:gd name="adj4" fmla="val 6497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Popisek se šipkou nahoru 11"/>
          <p:cNvSpPr/>
          <p:nvPr/>
        </p:nvSpPr>
        <p:spPr>
          <a:xfrm>
            <a:off x="4283968" y="2276872"/>
            <a:ext cx="2736304" cy="1080120"/>
          </a:xfrm>
          <a:prstGeom prst="upArrowCallout">
            <a:avLst>
              <a:gd name="adj1" fmla="val 25000"/>
              <a:gd name="adj2" fmla="val 7134"/>
              <a:gd name="adj3" fmla="val 25000"/>
              <a:gd name="adj4" fmla="val 6497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Popisek se šipkou nahoru 12"/>
          <p:cNvSpPr/>
          <p:nvPr/>
        </p:nvSpPr>
        <p:spPr>
          <a:xfrm>
            <a:off x="4355976" y="3789040"/>
            <a:ext cx="2736304" cy="1080120"/>
          </a:xfrm>
          <a:prstGeom prst="upArrowCallout">
            <a:avLst>
              <a:gd name="adj1" fmla="val 25000"/>
              <a:gd name="adj2" fmla="val 7134"/>
              <a:gd name="adj3" fmla="val 25000"/>
              <a:gd name="adj4" fmla="val 6497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sp>
        <p:nvSpPr>
          <p:cNvPr id="4" name="Popisek se šipkou nahoru 3"/>
          <p:cNvSpPr/>
          <p:nvPr/>
        </p:nvSpPr>
        <p:spPr>
          <a:xfrm>
            <a:off x="3923928" y="2348880"/>
            <a:ext cx="4644008" cy="2592288"/>
          </a:xfrm>
          <a:prstGeom prst="upArrowCallout">
            <a:avLst>
              <a:gd name="adj1" fmla="val 14268"/>
              <a:gd name="adj2" fmla="val 4996"/>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Picture 2" descr="C:\Users\Petr\Documents\1866\ragp.gif"/>
          <p:cNvPicPr>
            <a:picLocks noChangeAspect="1" noChangeArrowheads="1"/>
          </p:cNvPicPr>
          <p:nvPr/>
        </p:nvPicPr>
        <p:blipFill>
          <a:blip r:embed="rId3" cstate="print"/>
          <a:srcRect/>
          <a:stretch>
            <a:fillRect/>
          </a:stretch>
        </p:blipFill>
        <p:spPr bwMode="auto">
          <a:xfrm>
            <a:off x="0" y="476672"/>
            <a:ext cx="3657600" cy="5391150"/>
          </a:xfrm>
          <a:prstGeom prst="rect">
            <a:avLst/>
          </a:prstGeom>
          <a:noFill/>
        </p:spPr>
      </p:pic>
      <p:sp>
        <p:nvSpPr>
          <p:cNvPr id="6" name="Obdélník 5"/>
          <p:cNvSpPr/>
          <p:nvPr/>
        </p:nvSpPr>
        <p:spPr>
          <a:xfrm>
            <a:off x="0" y="5949280"/>
            <a:ext cx="3744416" cy="646331"/>
          </a:xfrm>
          <a:prstGeom prst="rect">
            <a:avLst/>
          </a:prstGeom>
        </p:spPr>
        <p:txBody>
          <a:bodyPr wrap="square">
            <a:spAutoFit/>
          </a:bodyPr>
          <a:lstStyle/>
          <a:p>
            <a:pPr lvl="0" algn="ctr"/>
            <a:r>
              <a:rPr lang="cs-CZ" sz="36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Rakouská pěchota</a:t>
            </a:r>
          </a:p>
        </p:txBody>
      </p:sp>
      <p:sp>
        <p:nvSpPr>
          <p:cNvPr id="7" name="Obdélník 6"/>
          <p:cNvSpPr/>
          <p:nvPr/>
        </p:nvSpPr>
        <p:spPr>
          <a:xfrm>
            <a:off x="4572000" y="5013176"/>
            <a:ext cx="3272050" cy="584775"/>
          </a:xfrm>
          <a:prstGeom prst="rect">
            <a:avLst/>
          </a:prstGeom>
          <a:noFill/>
        </p:spPr>
        <p:txBody>
          <a:bodyPr wrap="none" lIns="91440" tIns="45720" rIns="91440" bIns="45720">
            <a:spAutoFit/>
          </a:bodyPr>
          <a:lstStyle/>
          <a:p>
            <a:pPr algn="ctr"/>
            <a:r>
              <a:rPr lang="cs-CZ"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1000 – 1050 mužů</a:t>
            </a:r>
            <a:endParaRPr lang="cs-CZ"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Obdélník 7"/>
          <p:cNvSpPr/>
          <p:nvPr/>
        </p:nvSpPr>
        <p:spPr>
          <a:xfrm>
            <a:off x="2357368" y="188640"/>
            <a:ext cx="4410951" cy="584775"/>
          </a:xfrm>
          <a:prstGeom prst="rect">
            <a:avLst/>
          </a:prstGeom>
          <a:noFill/>
        </p:spPr>
        <p:txBody>
          <a:bodyPr wrap="none" lIns="91440" tIns="45720" rIns="91440" bIns="45720">
            <a:spAutoFit/>
          </a:bodyPr>
          <a:lstStyle/>
          <a:p>
            <a:pPr algn="ctr"/>
            <a:r>
              <a:rPr lang="cs-CZ"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Prapor rakouské pěchoty</a:t>
            </a:r>
            <a:endParaRPr lang="cs-CZ"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sp>
        <p:nvSpPr>
          <p:cNvPr id="18" name="Popisek se šipkou nahoru 17"/>
          <p:cNvSpPr/>
          <p:nvPr/>
        </p:nvSpPr>
        <p:spPr>
          <a:xfrm>
            <a:off x="3923928" y="2348880"/>
            <a:ext cx="4644008" cy="2592288"/>
          </a:xfrm>
          <a:prstGeom prst="upArrowCallout">
            <a:avLst>
              <a:gd name="adj1" fmla="val 14268"/>
              <a:gd name="adj2" fmla="val 4996"/>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9" name="Picture 2" descr="C:\Users\Petr\Documents\1866\ragp.gif"/>
          <p:cNvPicPr>
            <a:picLocks noChangeAspect="1" noChangeArrowheads="1"/>
          </p:cNvPicPr>
          <p:nvPr/>
        </p:nvPicPr>
        <p:blipFill>
          <a:blip r:embed="rId3" cstate="print"/>
          <a:srcRect/>
          <a:stretch>
            <a:fillRect/>
          </a:stretch>
        </p:blipFill>
        <p:spPr bwMode="auto">
          <a:xfrm>
            <a:off x="0" y="476672"/>
            <a:ext cx="3657600" cy="5391150"/>
          </a:xfrm>
          <a:prstGeom prst="rect">
            <a:avLst/>
          </a:prstGeom>
          <a:noFill/>
        </p:spPr>
      </p:pic>
      <p:sp>
        <p:nvSpPr>
          <p:cNvPr id="20" name="Obdélník 19"/>
          <p:cNvSpPr/>
          <p:nvPr/>
        </p:nvSpPr>
        <p:spPr>
          <a:xfrm>
            <a:off x="0" y="5949280"/>
            <a:ext cx="3744416" cy="646331"/>
          </a:xfrm>
          <a:prstGeom prst="rect">
            <a:avLst/>
          </a:prstGeom>
        </p:spPr>
        <p:txBody>
          <a:bodyPr wrap="square">
            <a:spAutoFit/>
          </a:bodyPr>
          <a:lstStyle/>
          <a:p>
            <a:pPr lvl="0" algn="ctr"/>
            <a:r>
              <a:rPr lang="cs-CZ" sz="36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Rakouská pěchota</a:t>
            </a:r>
          </a:p>
        </p:txBody>
      </p:sp>
      <p:sp>
        <p:nvSpPr>
          <p:cNvPr id="5" name="Zaoblený obdélník 4"/>
          <p:cNvSpPr/>
          <p:nvPr/>
        </p:nvSpPr>
        <p:spPr>
          <a:xfrm>
            <a:off x="3995936" y="3356992"/>
            <a:ext cx="1440160" cy="72008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Zaoblený obdélník 20"/>
          <p:cNvSpPr/>
          <p:nvPr/>
        </p:nvSpPr>
        <p:spPr>
          <a:xfrm>
            <a:off x="3995936" y="4149080"/>
            <a:ext cx="1440160" cy="72008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Zaoblený obdélník 21"/>
          <p:cNvSpPr/>
          <p:nvPr/>
        </p:nvSpPr>
        <p:spPr>
          <a:xfrm>
            <a:off x="5508104" y="3356992"/>
            <a:ext cx="1440160" cy="72008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Zaoblený obdélník 22"/>
          <p:cNvSpPr/>
          <p:nvPr/>
        </p:nvSpPr>
        <p:spPr>
          <a:xfrm>
            <a:off x="7020272" y="3356992"/>
            <a:ext cx="1440160" cy="72008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Zaoblený obdélník 23"/>
          <p:cNvSpPr/>
          <p:nvPr/>
        </p:nvSpPr>
        <p:spPr>
          <a:xfrm>
            <a:off x="5508104" y="4149080"/>
            <a:ext cx="1440160" cy="72008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Zaoblený obdélník 24"/>
          <p:cNvSpPr/>
          <p:nvPr/>
        </p:nvSpPr>
        <p:spPr>
          <a:xfrm>
            <a:off x="7020272" y="4149080"/>
            <a:ext cx="1440160" cy="72008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bdélník 25"/>
          <p:cNvSpPr/>
          <p:nvPr/>
        </p:nvSpPr>
        <p:spPr>
          <a:xfrm>
            <a:off x="4572000" y="5013176"/>
            <a:ext cx="3272050" cy="584775"/>
          </a:xfrm>
          <a:prstGeom prst="rect">
            <a:avLst/>
          </a:prstGeom>
          <a:noFill/>
        </p:spPr>
        <p:txBody>
          <a:bodyPr wrap="none" lIns="91440" tIns="45720" rIns="91440" bIns="45720">
            <a:spAutoFit/>
          </a:bodyPr>
          <a:lstStyle/>
          <a:p>
            <a:pPr algn="ctr"/>
            <a:r>
              <a:rPr lang="cs-CZ"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1000 – 1050 mužů</a:t>
            </a:r>
            <a:endParaRPr lang="cs-CZ"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 name="Obdélník 26"/>
          <p:cNvSpPr/>
          <p:nvPr/>
        </p:nvSpPr>
        <p:spPr>
          <a:xfrm>
            <a:off x="2357368" y="188640"/>
            <a:ext cx="4410951" cy="584775"/>
          </a:xfrm>
          <a:prstGeom prst="rect">
            <a:avLst/>
          </a:prstGeom>
          <a:noFill/>
        </p:spPr>
        <p:txBody>
          <a:bodyPr wrap="none" lIns="91440" tIns="45720" rIns="91440" bIns="45720">
            <a:spAutoFit/>
          </a:bodyPr>
          <a:lstStyle/>
          <a:p>
            <a:pPr algn="ctr"/>
            <a:r>
              <a:rPr lang="cs-CZ"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Prapor rakouské pěchoty</a:t>
            </a:r>
            <a:endParaRPr lang="cs-CZ"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Obdélník 27"/>
          <p:cNvSpPr/>
          <p:nvPr/>
        </p:nvSpPr>
        <p:spPr>
          <a:xfrm>
            <a:off x="4229976" y="3501008"/>
            <a:ext cx="968407" cy="400110"/>
          </a:xfrm>
          <a:prstGeom prst="rect">
            <a:avLst/>
          </a:prstGeom>
          <a:noFill/>
        </p:spPr>
        <p:txBody>
          <a:bodyPr wrap="none" lIns="91440" tIns="45720" rIns="91440" bIns="45720">
            <a:spAutoFit/>
          </a:bodyPr>
          <a:lstStyle/>
          <a:p>
            <a:pPr algn="ctr"/>
            <a:r>
              <a:rPr lang="cs-CZ"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setnina</a:t>
            </a:r>
            <a:endParaRPr lang="cs-CZ"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 name="Obdélník 28"/>
          <p:cNvSpPr/>
          <p:nvPr/>
        </p:nvSpPr>
        <p:spPr>
          <a:xfrm>
            <a:off x="4211960" y="4293096"/>
            <a:ext cx="968407" cy="400110"/>
          </a:xfrm>
          <a:prstGeom prst="rect">
            <a:avLst/>
          </a:prstGeom>
          <a:noFill/>
        </p:spPr>
        <p:txBody>
          <a:bodyPr wrap="none" lIns="91440" tIns="45720" rIns="91440" bIns="45720">
            <a:spAutoFit/>
          </a:bodyPr>
          <a:lstStyle/>
          <a:p>
            <a:pPr algn="ctr"/>
            <a:r>
              <a:rPr lang="cs-CZ"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setnina</a:t>
            </a:r>
            <a:endParaRPr lang="cs-CZ"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 name="Obdélník 29"/>
          <p:cNvSpPr/>
          <p:nvPr/>
        </p:nvSpPr>
        <p:spPr>
          <a:xfrm>
            <a:off x="5724128" y="3501008"/>
            <a:ext cx="968407" cy="400110"/>
          </a:xfrm>
          <a:prstGeom prst="rect">
            <a:avLst/>
          </a:prstGeom>
          <a:noFill/>
        </p:spPr>
        <p:txBody>
          <a:bodyPr wrap="none" lIns="91440" tIns="45720" rIns="91440" bIns="45720">
            <a:spAutoFit/>
          </a:bodyPr>
          <a:lstStyle/>
          <a:p>
            <a:pPr algn="ctr"/>
            <a:r>
              <a:rPr lang="cs-CZ"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setnina</a:t>
            </a:r>
            <a:endParaRPr lang="cs-CZ"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 name="Obdélník 30"/>
          <p:cNvSpPr/>
          <p:nvPr/>
        </p:nvSpPr>
        <p:spPr>
          <a:xfrm>
            <a:off x="5724128" y="4293096"/>
            <a:ext cx="968407" cy="400110"/>
          </a:xfrm>
          <a:prstGeom prst="rect">
            <a:avLst/>
          </a:prstGeom>
          <a:noFill/>
        </p:spPr>
        <p:txBody>
          <a:bodyPr wrap="none" lIns="91440" tIns="45720" rIns="91440" bIns="45720">
            <a:spAutoFit/>
          </a:bodyPr>
          <a:lstStyle/>
          <a:p>
            <a:pPr algn="ctr"/>
            <a:r>
              <a:rPr lang="cs-CZ"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setnina</a:t>
            </a:r>
            <a:endParaRPr lang="cs-CZ"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 name="Obdélník 31"/>
          <p:cNvSpPr/>
          <p:nvPr/>
        </p:nvSpPr>
        <p:spPr>
          <a:xfrm>
            <a:off x="7236296" y="3501008"/>
            <a:ext cx="968407" cy="400110"/>
          </a:xfrm>
          <a:prstGeom prst="rect">
            <a:avLst/>
          </a:prstGeom>
          <a:noFill/>
        </p:spPr>
        <p:txBody>
          <a:bodyPr wrap="none" lIns="91440" tIns="45720" rIns="91440" bIns="45720">
            <a:spAutoFit/>
          </a:bodyPr>
          <a:lstStyle/>
          <a:p>
            <a:pPr algn="ctr"/>
            <a:r>
              <a:rPr lang="cs-CZ"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setnina</a:t>
            </a:r>
            <a:endParaRPr lang="cs-CZ"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 name="Obdélník 32"/>
          <p:cNvSpPr/>
          <p:nvPr/>
        </p:nvSpPr>
        <p:spPr>
          <a:xfrm>
            <a:off x="7236296" y="4293096"/>
            <a:ext cx="968407" cy="400110"/>
          </a:xfrm>
          <a:prstGeom prst="rect">
            <a:avLst/>
          </a:prstGeom>
          <a:noFill/>
        </p:spPr>
        <p:txBody>
          <a:bodyPr wrap="none" lIns="91440" tIns="45720" rIns="91440" bIns="45720">
            <a:spAutoFit/>
          </a:bodyPr>
          <a:lstStyle/>
          <a:p>
            <a:pPr algn="ctr"/>
            <a:r>
              <a:rPr lang="cs-CZ"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setnina</a:t>
            </a:r>
            <a:endParaRPr lang="cs-CZ"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to setnina a jak vypadá??</a:t>
            </a:r>
            <a:endParaRPr lang="cs-CZ" dirty="0"/>
          </a:p>
        </p:txBody>
      </p:sp>
      <p:sp>
        <p:nvSpPr>
          <p:cNvPr id="3" name="Zástupný symbol pro obsah 2"/>
          <p:cNvSpPr>
            <a:spLocks noGrp="1"/>
          </p:cNvSpPr>
          <p:nvPr>
            <p:ph idx="1"/>
          </p:nvPr>
        </p:nvSpPr>
        <p:spPr/>
        <p:txBody>
          <a:bodyPr>
            <a:normAutofit/>
          </a:bodyPr>
          <a:lstStyle/>
          <a:p>
            <a:r>
              <a:rPr lang="cs-CZ" dirty="0" smtClean="0"/>
              <a:t>Setnina má 4 čety = 248 vojáků </a:t>
            </a:r>
            <a:br>
              <a:rPr lang="cs-CZ" dirty="0" smtClean="0"/>
            </a:br>
            <a:r>
              <a:rPr lang="cs-CZ" dirty="0" smtClean="0"/>
              <a:t>1 četa  62 vojáků </a:t>
            </a:r>
            <a:br>
              <a:rPr lang="cs-CZ" dirty="0" smtClean="0"/>
            </a:br>
            <a:r>
              <a:rPr lang="cs-CZ" dirty="0" smtClean="0"/>
              <a:t>Četař velí četě 1 </a:t>
            </a:r>
            <a:br>
              <a:rPr lang="cs-CZ" dirty="0" smtClean="0"/>
            </a:br>
            <a:r>
              <a:rPr lang="cs-CZ" dirty="0" smtClean="0"/>
              <a:t>Desátník velí </a:t>
            </a:r>
            <a:r>
              <a:rPr lang="cs-CZ" dirty="0" err="1" smtClean="0"/>
              <a:t>gliedu</a:t>
            </a:r>
            <a:r>
              <a:rPr lang="cs-CZ" dirty="0" smtClean="0"/>
              <a:t> 1 </a:t>
            </a:r>
            <a:br>
              <a:rPr lang="cs-CZ" dirty="0" smtClean="0"/>
            </a:br>
            <a:r>
              <a:rPr lang="cs-CZ" dirty="0" smtClean="0"/>
              <a:t/>
            </a:r>
            <a:br>
              <a:rPr lang="cs-CZ" dirty="0" smtClean="0"/>
            </a:br>
            <a:endParaRPr lang="cs-CZ"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Setnina</a:t>
            </a:r>
            <a:endParaRPr lang="cs-CZ" dirty="0"/>
          </a:p>
        </p:txBody>
      </p:sp>
      <p:sp>
        <p:nvSpPr>
          <p:cNvPr id="3" name="Zástupný symbol pro obsah 2"/>
          <p:cNvSpPr>
            <a:spLocks noGrp="1"/>
          </p:cNvSpPr>
          <p:nvPr>
            <p:ph idx="1"/>
          </p:nvPr>
        </p:nvSpPr>
        <p:spPr/>
        <p:txBody>
          <a:bodyPr>
            <a:normAutofit fontScale="92500" lnSpcReduction="10000"/>
          </a:bodyPr>
          <a:lstStyle/>
          <a:p>
            <a:pPr>
              <a:buNone/>
            </a:pPr>
            <a:r>
              <a:rPr lang="cs-CZ" dirty="0" smtClean="0"/>
              <a:t>1 setník </a:t>
            </a:r>
          </a:p>
          <a:p>
            <a:pPr>
              <a:buNone/>
            </a:pPr>
            <a:r>
              <a:rPr lang="cs-CZ" dirty="0" smtClean="0"/>
              <a:t>1 nadporučík </a:t>
            </a:r>
          </a:p>
          <a:p>
            <a:pPr>
              <a:buNone/>
            </a:pPr>
            <a:r>
              <a:rPr lang="cs-CZ" dirty="0" smtClean="0"/>
              <a:t>2 poručíci </a:t>
            </a:r>
          </a:p>
          <a:p>
            <a:pPr>
              <a:buNone/>
            </a:pPr>
            <a:r>
              <a:rPr lang="cs-CZ" dirty="0" smtClean="0"/>
              <a:t>2 šikovatelé </a:t>
            </a:r>
          </a:p>
          <a:p>
            <a:pPr>
              <a:buNone/>
            </a:pPr>
            <a:r>
              <a:rPr lang="cs-CZ" dirty="0" smtClean="0"/>
              <a:t>4 četaři </a:t>
            </a:r>
          </a:p>
          <a:p>
            <a:pPr>
              <a:buNone/>
            </a:pPr>
            <a:r>
              <a:rPr lang="cs-CZ" dirty="0" smtClean="0"/>
              <a:t>8 desátníků </a:t>
            </a:r>
          </a:p>
          <a:p>
            <a:pPr>
              <a:buNone/>
            </a:pPr>
            <a:r>
              <a:rPr lang="cs-CZ" dirty="0" smtClean="0"/>
              <a:t>20 svobodníků (má na starosti tzv. </a:t>
            </a:r>
            <a:r>
              <a:rPr lang="cs-CZ" dirty="0" err="1" smtClean="0"/>
              <a:t>kamaradenschaft</a:t>
            </a:r>
            <a:r>
              <a:rPr lang="cs-CZ" dirty="0" smtClean="0"/>
              <a:t>, asi 10 prostých vojínů)</a:t>
            </a:r>
          </a:p>
          <a:p>
            <a:pPr>
              <a:buNone/>
            </a:pPr>
            <a:r>
              <a:rPr lang="cs-CZ" dirty="0" smtClean="0"/>
              <a:t>210 prostých vojínů</a:t>
            </a:r>
            <a:endParaRPr lang="cs-CZ" dirty="0"/>
          </a:p>
        </p:txBody>
      </p:sp>
      <p:pic>
        <p:nvPicPr>
          <p:cNvPr id="4" name="Obrázek 3" descr="http://www.1866.cz/img/leutenant.gif">
            <a:hlinkClick r:id="rId2"/>
          </p:cNvPr>
          <p:cNvPicPr/>
          <p:nvPr/>
        </p:nvPicPr>
        <p:blipFill>
          <a:blip r:embed="rId3" cstate="print"/>
          <a:srcRect/>
          <a:stretch>
            <a:fillRect/>
          </a:stretch>
        </p:blipFill>
        <p:spPr bwMode="auto">
          <a:xfrm>
            <a:off x="2555776" y="2564904"/>
            <a:ext cx="1297310" cy="504056"/>
          </a:xfrm>
          <a:prstGeom prst="rect">
            <a:avLst/>
          </a:prstGeom>
          <a:noFill/>
          <a:ln w="9525">
            <a:noFill/>
            <a:miter lim="800000"/>
            <a:headEnd/>
            <a:tailEnd/>
          </a:ln>
        </p:spPr>
      </p:pic>
      <p:pic>
        <p:nvPicPr>
          <p:cNvPr id="5" name="Zástupný symbol pro obsah 18" descr="Oberlaitnant.gif"/>
          <p:cNvPicPr>
            <a:picLocks noChangeAspect="1"/>
          </p:cNvPicPr>
          <p:nvPr/>
        </p:nvPicPr>
        <p:blipFill>
          <a:blip r:embed="rId4" cstate="print"/>
          <a:stretch>
            <a:fillRect/>
          </a:stretch>
        </p:blipFill>
        <p:spPr>
          <a:xfrm>
            <a:off x="2771800" y="1988840"/>
            <a:ext cx="1296144" cy="442018"/>
          </a:xfrm>
          <a:prstGeom prst="rect">
            <a:avLst/>
          </a:prstGeom>
        </p:spPr>
      </p:pic>
      <p:pic>
        <p:nvPicPr>
          <p:cNvPr id="6" name="Obrázek 5" descr="4.gif"/>
          <p:cNvPicPr>
            <a:picLocks noChangeAspect="1"/>
          </p:cNvPicPr>
          <p:nvPr/>
        </p:nvPicPr>
        <p:blipFill>
          <a:blip r:embed="rId5" cstate="print"/>
          <a:stretch>
            <a:fillRect/>
          </a:stretch>
        </p:blipFill>
        <p:spPr>
          <a:xfrm>
            <a:off x="2483769" y="1340768"/>
            <a:ext cx="1152128" cy="500733"/>
          </a:xfrm>
          <a:prstGeom prst="rect">
            <a:avLst/>
          </a:prstGeom>
        </p:spPr>
      </p:pic>
      <p:pic>
        <p:nvPicPr>
          <p:cNvPr id="7" name="Obrázek 6" descr="http://jicin.1866.cz/img/capral.gif">
            <a:hlinkClick r:id="rId2"/>
          </p:cNvPr>
          <p:cNvPicPr/>
          <p:nvPr/>
        </p:nvPicPr>
        <p:blipFill>
          <a:blip r:embed="rId6" cstate="print"/>
          <a:srcRect/>
          <a:stretch>
            <a:fillRect/>
          </a:stretch>
        </p:blipFill>
        <p:spPr bwMode="auto">
          <a:xfrm>
            <a:off x="2555776" y="4365104"/>
            <a:ext cx="1152128" cy="397768"/>
          </a:xfrm>
          <a:prstGeom prst="rect">
            <a:avLst/>
          </a:prstGeom>
          <a:noFill/>
          <a:ln w="9525">
            <a:noFill/>
            <a:miter lim="800000"/>
            <a:headEnd/>
            <a:tailEnd/>
          </a:ln>
        </p:spPr>
      </p:pic>
      <p:pic>
        <p:nvPicPr>
          <p:cNvPr id="8" name="Picture 4" descr="http://jicin.1866.cz/img/sikovatel.gif"/>
          <p:cNvPicPr>
            <a:picLocks noChangeAspect="1" noChangeArrowheads="1"/>
          </p:cNvPicPr>
          <p:nvPr/>
        </p:nvPicPr>
        <p:blipFill>
          <a:blip r:embed="rId7" cstate="print"/>
          <a:srcRect/>
          <a:stretch>
            <a:fillRect/>
          </a:stretch>
        </p:blipFill>
        <p:spPr bwMode="auto">
          <a:xfrm>
            <a:off x="2699792" y="3212976"/>
            <a:ext cx="1152128" cy="476743"/>
          </a:xfrm>
          <a:prstGeom prst="rect">
            <a:avLst/>
          </a:prstGeom>
          <a:noFill/>
        </p:spPr>
      </p:pic>
      <p:pic>
        <p:nvPicPr>
          <p:cNvPr id="9" name="Obrázek 8" descr="zuksfira.gif"/>
          <p:cNvPicPr>
            <a:picLocks noChangeAspect="1"/>
          </p:cNvPicPr>
          <p:nvPr/>
        </p:nvPicPr>
        <p:blipFill>
          <a:blip r:embed="rId8" cstate="print"/>
          <a:stretch>
            <a:fillRect/>
          </a:stretch>
        </p:blipFill>
        <p:spPr>
          <a:xfrm>
            <a:off x="2267744" y="3717032"/>
            <a:ext cx="1201375" cy="450516"/>
          </a:xfrm>
          <a:prstGeom prst="rect">
            <a:avLst/>
          </a:prstGeom>
        </p:spPr>
      </p:pic>
      <p:pic>
        <p:nvPicPr>
          <p:cNvPr id="10" name="Obrázek 9" descr="http://trutnov.1866.cz/img/freiter.gif">
            <a:hlinkClick r:id="rId2"/>
          </p:cNvPr>
          <p:cNvPicPr/>
          <p:nvPr/>
        </p:nvPicPr>
        <p:blipFill>
          <a:blip r:embed="rId9" cstate="print"/>
          <a:srcRect/>
          <a:stretch>
            <a:fillRect/>
          </a:stretch>
        </p:blipFill>
        <p:spPr bwMode="auto">
          <a:xfrm>
            <a:off x="6516216" y="4653136"/>
            <a:ext cx="1296144" cy="397768"/>
          </a:xfrm>
          <a:prstGeom prst="rect">
            <a:avLst/>
          </a:prstGeom>
          <a:noFill/>
          <a:ln w="9525">
            <a:noFill/>
            <a:miter lim="800000"/>
            <a:headEnd/>
            <a:tailEnd/>
          </a:ln>
        </p:spPr>
      </p:pic>
      <p:pic>
        <p:nvPicPr>
          <p:cNvPr id="11" name="Obrázek 10" descr="7.gif"/>
          <p:cNvPicPr>
            <a:picLocks noChangeAspect="1"/>
          </p:cNvPicPr>
          <p:nvPr/>
        </p:nvPicPr>
        <p:blipFill>
          <a:blip r:embed="rId10" cstate="print"/>
          <a:stretch>
            <a:fillRect/>
          </a:stretch>
        </p:blipFill>
        <p:spPr>
          <a:xfrm>
            <a:off x="3707904" y="5589240"/>
            <a:ext cx="1108348" cy="49023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additive="base">
                                        <p:cTn id="5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calcmode="lin" valueType="num">
                                      <p:cBhvr additive="base">
                                        <p:cTn id="6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16216" y="5845026"/>
            <a:ext cx="2627784" cy="1012974"/>
          </a:xfrm>
        </p:spPr>
        <p:txBody>
          <a:bodyPr>
            <a:normAutofit/>
          </a:bodyPr>
          <a:lstStyle/>
          <a:p>
            <a:r>
              <a:rPr lang="cs-CZ" dirty="0" smtClean="0">
                <a:solidFill>
                  <a:srgbClr val="FFFF00"/>
                </a:solidFill>
              </a:rPr>
              <a:t>9. 4. 2015</a:t>
            </a:r>
            <a:endParaRPr lang="cs-CZ" dirty="0">
              <a:solidFill>
                <a:srgbClr val="FFFF00"/>
              </a:solidFill>
            </a:endParaRPr>
          </a:p>
        </p:txBody>
      </p:sp>
      <p:pic>
        <p:nvPicPr>
          <p:cNvPr id="4" name="Zástupný symbol pro obsah 3" descr="brana8.png"/>
          <p:cNvPicPr>
            <a:picLocks noGrp="1" noChangeAspect="1"/>
          </p:cNvPicPr>
          <p:nvPr>
            <p:ph idx="1"/>
          </p:nvPr>
        </p:nvPicPr>
        <p:blipFill>
          <a:blip r:embed="rId2" cstate="print"/>
          <a:stretch>
            <a:fillRect/>
          </a:stretch>
        </p:blipFill>
        <p:spPr>
          <a:xfrm>
            <a:off x="1754290" y="1"/>
            <a:ext cx="5363962" cy="6858000"/>
          </a:xfr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setniona v linii.png"/>
          <p:cNvPicPr>
            <a:picLocks noGrp="1" noChangeAspect="1"/>
          </p:cNvPicPr>
          <p:nvPr>
            <p:ph idx="1"/>
          </p:nvPr>
        </p:nvPicPr>
        <p:blipFill>
          <a:blip r:embed="rId2" cstate="print"/>
          <a:stretch>
            <a:fillRect/>
          </a:stretch>
        </p:blipFill>
        <p:spPr>
          <a:xfrm rot="19652813">
            <a:off x="-661512" y="3394818"/>
            <a:ext cx="10219097" cy="508534"/>
          </a:xfrm>
        </p:spPr>
      </p:pic>
      <p:pic>
        <p:nvPicPr>
          <p:cNvPr id="3" name="Zástupný symbol pro obsah 3" descr="setniona v linii.png"/>
          <p:cNvPicPr>
            <a:picLocks noChangeAspect="1"/>
          </p:cNvPicPr>
          <p:nvPr/>
        </p:nvPicPr>
        <p:blipFill>
          <a:blip r:embed="rId2" cstate="print"/>
          <a:stretch>
            <a:fillRect/>
          </a:stretch>
        </p:blipFill>
        <p:spPr>
          <a:xfrm>
            <a:off x="-10549680" y="2204864"/>
            <a:ext cx="29958902" cy="1490848"/>
          </a:xfrm>
          <a:prstGeom prst="rect">
            <a:avLst/>
          </a:prstGeom>
        </p:spPr>
      </p:pic>
      <p:pic>
        <p:nvPicPr>
          <p:cNvPr id="5" name="Zástupný symbol pro obsah 3" descr="setniona v linii.png"/>
          <p:cNvPicPr>
            <a:picLocks noChangeAspect="1"/>
          </p:cNvPicPr>
          <p:nvPr/>
        </p:nvPicPr>
        <p:blipFill>
          <a:blip r:embed="rId2" cstate="print"/>
          <a:stretch>
            <a:fillRect/>
          </a:stretch>
        </p:blipFill>
        <p:spPr>
          <a:xfrm>
            <a:off x="-20814902" y="620688"/>
            <a:ext cx="29958902" cy="1490848"/>
          </a:xfrm>
          <a:prstGeom prst="rect">
            <a:avLst/>
          </a:prstGeom>
        </p:spPr>
      </p:pic>
      <p:pic>
        <p:nvPicPr>
          <p:cNvPr id="6" name="Zástupný symbol pro obsah 3" descr="setniona v linii.png"/>
          <p:cNvPicPr>
            <a:picLocks noChangeAspect="1"/>
          </p:cNvPicPr>
          <p:nvPr/>
        </p:nvPicPr>
        <p:blipFill>
          <a:blip r:embed="rId2" cstate="print"/>
          <a:stretch>
            <a:fillRect/>
          </a:stretch>
        </p:blipFill>
        <p:spPr>
          <a:xfrm>
            <a:off x="0" y="3861048"/>
            <a:ext cx="29958902" cy="149084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nr73x.jpg"/>
          <p:cNvPicPr>
            <a:picLocks noGrp="1" noChangeAspect="1"/>
          </p:cNvPicPr>
          <p:nvPr>
            <p:ph idx="1"/>
          </p:nvPr>
        </p:nvPicPr>
        <p:blipFill>
          <a:blip r:embed="rId2" cstate="print"/>
          <a:stretch>
            <a:fillRect/>
          </a:stretch>
        </p:blipFill>
        <p:spPr>
          <a:xfrm>
            <a:off x="-5946" y="260648"/>
            <a:ext cx="9149946" cy="6381328"/>
          </a:xfr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Kadeti</a:t>
            </a:r>
            <a:endParaRPr lang="cs-CZ" dirty="0"/>
          </a:p>
        </p:txBody>
      </p:sp>
      <p:sp>
        <p:nvSpPr>
          <p:cNvPr id="3" name="Zástupný symbol pro obsah 2"/>
          <p:cNvSpPr>
            <a:spLocks noGrp="1"/>
          </p:cNvSpPr>
          <p:nvPr>
            <p:ph idx="1"/>
          </p:nvPr>
        </p:nvSpPr>
        <p:spPr>
          <a:xfrm>
            <a:off x="395536" y="1268760"/>
            <a:ext cx="8229600" cy="4525963"/>
          </a:xfrm>
        </p:spPr>
        <p:txBody>
          <a:bodyPr>
            <a:normAutofit fontScale="55000" lnSpcReduction="20000"/>
          </a:bodyPr>
          <a:lstStyle/>
          <a:p>
            <a:pPr lvl="0"/>
            <a:r>
              <a:rPr lang="cs-CZ" b="1" dirty="0" smtClean="0">
                <a:solidFill>
                  <a:srgbClr val="FFFF00"/>
                </a:solidFill>
              </a:rPr>
              <a:t>Praporní kadeti</a:t>
            </a:r>
            <a:r>
              <a:rPr lang="cs-CZ" dirty="0" smtClean="0">
                <a:solidFill>
                  <a:srgbClr val="FFFF00"/>
                </a:solidFill>
              </a:rPr>
              <a:t> </a:t>
            </a:r>
            <a:r>
              <a:rPr lang="cs-CZ" i="1" dirty="0" smtClean="0"/>
              <a:t>(</a:t>
            </a:r>
            <a:r>
              <a:rPr lang="cs-CZ" i="1" dirty="0" err="1" smtClean="0"/>
              <a:t>Fahnen</a:t>
            </a:r>
            <a:r>
              <a:rPr lang="cs-CZ" i="1" dirty="0" smtClean="0"/>
              <a:t>-</a:t>
            </a:r>
            <a:r>
              <a:rPr lang="cs-CZ" i="1" dirty="0" err="1" smtClean="0"/>
              <a:t>Cadeten</a:t>
            </a:r>
            <a:r>
              <a:rPr lang="cs-CZ" i="1" dirty="0" smtClean="0"/>
              <a:t>)</a:t>
            </a:r>
            <a:r>
              <a:rPr lang="cs-CZ" dirty="0" smtClean="0"/>
              <a:t>. Do této hodnosti byli ustanovováni absolventi Vojenské akademie s lepším prospěchem, dále absolventi Inženýrské akademie, pokud byli syny důstojníků, konečně do této hodnosti mohli být povyšováni císařští kadeti (viz dále). Byli systemizováni dva praporní kadeti ve štábu pluku. Hodnostně byli řazeni jako nejmladší praporčíci.</a:t>
            </a:r>
          </a:p>
          <a:p>
            <a:pPr lvl="0"/>
            <a:r>
              <a:rPr lang="cs-CZ" b="1" dirty="0" smtClean="0">
                <a:solidFill>
                  <a:srgbClr val="FFFF00"/>
                </a:solidFill>
              </a:rPr>
              <a:t>C. k. řadoví kadeti čili císařští kadeti</a:t>
            </a:r>
            <a:r>
              <a:rPr lang="cs-CZ" dirty="0" smtClean="0">
                <a:solidFill>
                  <a:srgbClr val="FFFF00"/>
                </a:solidFill>
              </a:rPr>
              <a:t> </a:t>
            </a:r>
            <a:r>
              <a:rPr lang="cs-CZ" i="1" dirty="0" smtClean="0"/>
              <a:t>(K. k. </a:t>
            </a:r>
            <a:r>
              <a:rPr lang="cs-CZ" i="1" dirty="0" err="1" smtClean="0"/>
              <a:t>ordinari</a:t>
            </a:r>
            <a:r>
              <a:rPr lang="cs-CZ" i="1" dirty="0" smtClean="0"/>
              <a:t> [</a:t>
            </a:r>
            <a:r>
              <a:rPr lang="cs-CZ" i="1" dirty="0" err="1" smtClean="0"/>
              <a:t>ordinäre</a:t>
            </a:r>
            <a:r>
              <a:rPr lang="cs-CZ" i="1" dirty="0" smtClean="0"/>
              <a:t>, </a:t>
            </a:r>
            <a:r>
              <a:rPr lang="cs-CZ" i="1" dirty="0" err="1" smtClean="0"/>
              <a:t>ordentliche</a:t>
            </a:r>
            <a:r>
              <a:rPr lang="cs-CZ" i="1" dirty="0" smtClean="0"/>
              <a:t>] </a:t>
            </a:r>
            <a:r>
              <a:rPr lang="cs-CZ" i="1" dirty="0" err="1" smtClean="0"/>
              <a:t>Cadeten</a:t>
            </a:r>
            <a:r>
              <a:rPr lang="cs-CZ" i="1" dirty="0" smtClean="0"/>
              <a:t>, </a:t>
            </a:r>
            <a:r>
              <a:rPr lang="cs-CZ" i="1" dirty="0" err="1" smtClean="0"/>
              <a:t>Kaiser</a:t>
            </a:r>
            <a:r>
              <a:rPr lang="cs-CZ" i="1" dirty="0" smtClean="0"/>
              <a:t>-</a:t>
            </a:r>
            <a:r>
              <a:rPr lang="cs-CZ" i="1" dirty="0" err="1" smtClean="0"/>
              <a:t>Cadeten</a:t>
            </a:r>
            <a:r>
              <a:rPr lang="cs-CZ" i="1" dirty="0" smtClean="0"/>
              <a:t>)</a:t>
            </a:r>
            <a:r>
              <a:rPr lang="cs-CZ" dirty="0" smtClean="0"/>
              <a:t>. Do této kategorie kadetů byli zařazováni absolventi Vojenské akademie se slabším prospěchem a dále synové aktivně sloužících důstojníků. Císařští kadeti si museli sami hradit náklady na výstroj. Bylo systemizováno 6 těchto kadetů, kteří byli rovněž vedeni ve stavu plukovního štábu, ale služebně přidělováni k setninám. Císařští kadeti mohli být povyšováni do poddůstojnických hodností (titulárních i skutečných).</a:t>
            </a:r>
          </a:p>
          <a:p>
            <a:pPr lvl="0"/>
            <a:r>
              <a:rPr lang="cs-CZ" b="1" u="sng" dirty="0" smtClean="0">
                <a:solidFill>
                  <a:srgbClr val="FFFF00"/>
                </a:solidFill>
              </a:rPr>
              <a:t>Soukromí kadeti</a:t>
            </a:r>
            <a:r>
              <a:rPr lang="cs-CZ" dirty="0" smtClean="0"/>
              <a:t> </a:t>
            </a:r>
            <a:r>
              <a:rPr lang="cs-CZ" i="1" dirty="0" smtClean="0">
                <a:solidFill>
                  <a:schemeClr val="accent1">
                    <a:lumMod val="40000"/>
                    <a:lumOff val="60000"/>
                  </a:schemeClr>
                </a:solidFill>
              </a:rPr>
              <a:t>(</a:t>
            </a:r>
            <a:r>
              <a:rPr lang="cs-CZ" i="1" dirty="0" err="1" smtClean="0">
                <a:solidFill>
                  <a:schemeClr val="accent1">
                    <a:lumMod val="40000"/>
                    <a:lumOff val="60000"/>
                  </a:schemeClr>
                </a:solidFill>
              </a:rPr>
              <a:t>Privat</a:t>
            </a:r>
            <a:r>
              <a:rPr lang="cs-CZ" i="1" dirty="0" smtClean="0">
                <a:solidFill>
                  <a:schemeClr val="accent1">
                    <a:lumMod val="40000"/>
                    <a:lumOff val="60000"/>
                  </a:schemeClr>
                </a:solidFill>
              </a:rPr>
              <a:t>-</a:t>
            </a:r>
            <a:r>
              <a:rPr lang="cs-CZ" i="1" dirty="0" err="1" smtClean="0">
                <a:solidFill>
                  <a:schemeClr val="accent1">
                    <a:lumMod val="40000"/>
                    <a:lumOff val="60000"/>
                  </a:schemeClr>
                </a:solidFill>
              </a:rPr>
              <a:t>Cadeten</a:t>
            </a:r>
            <a:r>
              <a:rPr lang="cs-CZ" dirty="0" smtClean="0">
                <a:solidFill>
                  <a:schemeClr val="accent1">
                    <a:lumMod val="40000"/>
                    <a:lumOff val="60000"/>
                  </a:schemeClr>
                </a:solidFill>
              </a:rPr>
              <a:t>, též </a:t>
            </a:r>
            <a:r>
              <a:rPr lang="cs-CZ" i="1" dirty="0" smtClean="0">
                <a:solidFill>
                  <a:schemeClr val="accent1">
                    <a:lumMod val="40000"/>
                    <a:lumOff val="60000"/>
                  </a:schemeClr>
                </a:solidFill>
              </a:rPr>
              <a:t>ex-</a:t>
            </a:r>
            <a:r>
              <a:rPr lang="cs-CZ" i="1" dirty="0" err="1" smtClean="0">
                <a:solidFill>
                  <a:schemeClr val="accent1">
                    <a:lumMod val="40000"/>
                    <a:lumOff val="60000"/>
                  </a:schemeClr>
                </a:solidFill>
              </a:rPr>
              <a:t>propriis</a:t>
            </a:r>
            <a:r>
              <a:rPr lang="cs-CZ" i="1" dirty="0" smtClean="0">
                <a:solidFill>
                  <a:schemeClr val="accent1">
                    <a:lumMod val="40000"/>
                    <a:lumOff val="60000"/>
                  </a:schemeClr>
                </a:solidFill>
              </a:rPr>
              <a:t> </a:t>
            </a:r>
            <a:r>
              <a:rPr lang="cs-CZ" i="1" dirty="0" err="1" smtClean="0">
                <a:solidFill>
                  <a:schemeClr val="accent1">
                    <a:lumMod val="40000"/>
                    <a:lumOff val="60000"/>
                  </a:schemeClr>
                </a:solidFill>
              </a:rPr>
              <a:t>Cadeten</a:t>
            </a:r>
            <a:r>
              <a:rPr lang="cs-CZ" i="1" dirty="0" smtClean="0">
                <a:solidFill>
                  <a:schemeClr val="accent1">
                    <a:lumMod val="40000"/>
                    <a:lumOff val="60000"/>
                  </a:schemeClr>
                </a:solidFill>
              </a:rPr>
              <a:t>)</a:t>
            </a:r>
            <a:r>
              <a:rPr lang="cs-CZ" dirty="0" smtClean="0">
                <a:solidFill>
                  <a:schemeClr val="accent1">
                    <a:lumMod val="40000"/>
                    <a:lumOff val="60000"/>
                  </a:schemeClr>
                </a:solidFill>
              </a:rPr>
              <a:t>. Tito mohli být přijímáni se souhlasem velení pluku. </a:t>
            </a:r>
            <a:r>
              <a:rPr lang="cs-CZ" u="sng" dirty="0" smtClean="0">
                <a:solidFill>
                  <a:schemeClr val="accent1">
                    <a:lumMod val="40000"/>
                    <a:lumOff val="60000"/>
                  </a:schemeClr>
                </a:solidFill>
              </a:rPr>
              <a:t>Stejně jako císařští kadeti si museli hradit náklady na výstroj a kromě toho museli mít zabezpečenou měsíční finanční částku od svých rodin. </a:t>
            </a:r>
            <a:r>
              <a:rPr lang="cs-CZ" dirty="0" smtClean="0">
                <a:solidFill>
                  <a:schemeClr val="accent1">
                    <a:lumMod val="40000"/>
                    <a:lumOff val="60000"/>
                  </a:schemeClr>
                </a:solidFill>
              </a:rPr>
              <a:t>Mohli dosahovat poddůstojnických hodností, ale protože na to neměli nárok jako císařští kadeti, záleželo povýšení na různých okolnostech (zejména na přímluvách) a zpravidla trvalo dost dlouho, než k němu došlo.</a:t>
            </a:r>
          </a:p>
          <a:p>
            <a:endParaRPr lang="cs-CZ"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143000"/>
          </a:xfrm>
        </p:spPr>
        <p:txBody>
          <a:bodyPr/>
          <a:lstStyle/>
          <a:p>
            <a:r>
              <a:rPr lang="cs-CZ" dirty="0" smtClean="0"/>
              <a:t>Kadet 1865 z Vídně</a:t>
            </a:r>
            <a:endParaRPr lang="cs-CZ" dirty="0"/>
          </a:p>
        </p:txBody>
      </p:sp>
      <p:pic>
        <p:nvPicPr>
          <p:cNvPr id="4" name="Zástupný symbol pro obsah 3" descr="kadet 1865 z Vídně.JPG"/>
          <p:cNvPicPr>
            <a:picLocks noGrp="1" noChangeAspect="1"/>
          </p:cNvPicPr>
          <p:nvPr>
            <p:ph idx="1"/>
          </p:nvPr>
        </p:nvPicPr>
        <p:blipFill>
          <a:blip r:embed="rId2" cstate="print"/>
          <a:stretch>
            <a:fillRect/>
          </a:stretch>
        </p:blipFill>
        <p:spPr>
          <a:xfrm>
            <a:off x="3059832" y="1674143"/>
            <a:ext cx="3179432" cy="5183857"/>
          </a:xfr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2d2435c3931e084277d01685eb1db8690.jpg"/>
          <p:cNvPicPr>
            <a:picLocks noGrp="1" noChangeAspect="1"/>
          </p:cNvPicPr>
          <p:nvPr>
            <p:ph idx="1"/>
          </p:nvPr>
        </p:nvPicPr>
        <p:blipFill>
          <a:blip r:embed="rId2" cstate="print"/>
          <a:stretch>
            <a:fillRect/>
          </a:stretch>
        </p:blipFill>
        <p:spPr>
          <a:xfrm>
            <a:off x="0" y="1196752"/>
            <a:ext cx="9144000" cy="4903470"/>
          </a:xfr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1865.JPG"/>
          <p:cNvPicPr>
            <a:picLocks noGrp="1" noChangeAspect="1"/>
          </p:cNvPicPr>
          <p:nvPr>
            <p:ph idx="1"/>
          </p:nvPr>
        </p:nvPicPr>
        <p:blipFill>
          <a:blip r:embed="rId2" cstate="print"/>
          <a:stretch>
            <a:fillRect/>
          </a:stretch>
        </p:blipFill>
        <p:spPr>
          <a:xfrm>
            <a:off x="1979712" y="0"/>
            <a:ext cx="4608512" cy="7009068"/>
          </a:xfr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cs-CZ" smtClean="0"/>
          </a:p>
        </p:txBody>
      </p:sp>
      <p:sp>
        <p:nvSpPr>
          <p:cNvPr id="7171" name="Rectangle 3"/>
          <p:cNvSpPr>
            <a:spLocks noGrp="1" noChangeArrowheads="1"/>
          </p:cNvSpPr>
          <p:nvPr>
            <p:ph type="body" idx="1"/>
          </p:nvPr>
        </p:nvSpPr>
        <p:spPr/>
        <p:txBody>
          <a:bodyPr/>
          <a:lstStyle/>
          <a:p>
            <a:pPr eaLnBrk="1" hangingPunct="1"/>
            <a:endParaRPr lang="cs-CZ" smtClean="0"/>
          </a:p>
        </p:txBody>
      </p:sp>
      <p:pic>
        <p:nvPicPr>
          <p:cNvPr id="7172" name="Picture 4" descr="03a_Bitva u Hradce Králové_jan Jakl"/>
          <p:cNvPicPr>
            <a:picLocks noChangeAspect="1" noChangeArrowheads="1"/>
          </p:cNvPicPr>
          <p:nvPr/>
        </p:nvPicPr>
        <p:blipFill>
          <a:blip r:embed="rId3" cstate="print"/>
          <a:srcRect/>
          <a:stretch>
            <a:fillRect/>
          </a:stretch>
        </p:blipFill>
        <p:spPr bwMode="auto">
          <a:xfrm>
            <a:off x="1938338" y="177800"/>
            <a:ext cx="5248275" cy="6413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poznáme hodnosti mužstva?</a:t>
            </a:r>
            <a:endParaRPr lang="cs-CZ" dirty="0"/>
          </a:p>
        </p:txBody>
      </p:sp>
      <p:sp>
        <p:nvSpPr>
          <p:cNvPr id="3" name="Zástupný symbol pro obsah 2"/>
          <p:cNvSpPr>
            <a:spLocks noGrp="1"/>
          </p:cNvSpPr>
          <p:nvPr>
            <p:ph idx="1"/>
          </p:nvPr>
        </p:nvSpPr>
        <p:spPr>
          <a:xfrm>
            <a:off x="251520" y="1600200"/>
            <a:ext cx="8892480" cy="4525963"/>
          </a:xfrm>
        </p:spPr>
        <p:txBody>
          <a:bodyPr>
            <a:normAutofit fontScale="62500" lnSpcReduction="20000"/>
          </a:bodyPr>
          <a:lstStyle/>
          <a:p>
            <a:r>
              <a:rPr lang="cs-CZ" dirty="0" smtClean="0"/>
              <a:t/>
            </a:r>
            <a:br>
              <a:rPr lang="cs-CZ" dirty="0" smtClean="0"/>
            </a:br>
            <a:endParaRPr lang="cs-CZ" dirty="0" smtClean="0"/>
          </a:p>
          <a:p>
            <a:r>
              <a:rPr lang="cs-CZ" dirty="0"/>
              <a:t/>
            </a:r>
            <a:br>
              <a:rPr lang="cs-CZ" dirty="0"/>
            </a:br>
            <a:endParaRPr lang="cs-CZ" dirty="0"/>
          </a:p>
          <a:p>
            <a:r>
              <a:rPr lang="cs-CZ" dirty="0"/>
              <a:t/>
            </a:r>
            <a:br>
              <a:rPr lang="cs-CZ" dirty="0"/>
            </a:br>
            <a:endParaRPr lang="cs-CZ" dirty="0"/>
          </a:p>
          <a:p>
            <a:r>
              <a:rPr lang="cs-CZ" dirty="0" err="1" smtClean="0"/>
              <a:t>Gefreiter</a:t>
            </a:r>
            <a:r>
              <a:rPr lang="cs-CZ" dirty="0" smtClean="0"/>
              <a:t/>
            </a:r>
            <a:br>
              <a:rPr lang="cs-CZ" dirty="0" smtClean="0"/>
            </a:br>
            <a:r>
              <a:rPr lang="cs-CZ" dirty="0" smtClean="0"/>
              <a:t>Svobodník</a:t>
            </a:r>
          </a:p>
          <a:p>
            <a:r>
              <a:rPr lang="cs-CZ" dirty="0" smtClean="0"/>
              <a:t/>
            </a:r>
            <a:br>
              <a:rPr lang="cs-CZ" dirty="0" smtClean="0"/>
            </a:br>
            <a:r>
              <a:rPr lang="cs-CZ" dirty="0" err="1" smtClean="0">
                <a:hlinkClick r:id="rId2"/>
              </a:rPr>
              <a:t>Egalisace</a:t>
            </a:r>
            <a:endParaRPr lang="cs-CZ" dirty="0" smtClean="0"/>
          </a:p>
          <a:p>
            <a:r>
              <a:rPr lang="cs-CZ" dirty="0" smtClean="0"/>
              <a:t/>
            </a:r>
            <a:br>
              <a:rPr lang="cs-CZ" dirty="0" smtClean="0"/>
            </a:br>
            <a:r>
              <a:rPr lang="cs-CZ" dirty="0" smtClean="0">
                <a:hlinkClick r:id="rId3"/>
              </a:rPr>
              <a:t>Čáko </a:t>
            </a:r>
            <a:r>
              <a:rPr lang="cs-CZ" dirty="0" err="1" smtClean="0">
                <a:hlinkClick r:id="rId3"/>
              </a:rPr>
              <a:t>vz</a:t>
            </a:r>
            <a:r>
              <a:rPr lang="cs-CZ" dirty="0" smtClean="0">
                <a:hlinkClick r:id="rId3"/>
              </a:rPr>
              <a:t>. 1862</a:t>
            </a:r>
            <a:endParaRPr lang="cs-CZ" dirty="0" smtClean="0"/>
          </a:p>
          <a:p>
            <a:r>
              <a:rPr lang="cs-CZ" dirty="0" smtClean="0"/>
              <a:t/>
            </a:r>
            <a:br>
              <a:rPr lang="cs-CZ" dirty="0" smtClean="0"/>
            </a:br>
            <a:r>
              <a:rPr lang="cs-CZ" dirty="0" smtClean="0">
                <a:hlinkClick r:id="rId4"/>
              </a:rPr>
              <a:t>Puška pro pěchotu ( </a:t>
            </a:r>
            <a:r>
              <a:rPr lang="cs-CZ" dirty="0" err="1" smtClean="0">
                <a:hlinkClick r:id="rId4"/>
              </a:rPr>
              <a:t>Infanteriegewehr</a:t>
            </a:r>
            <a:r>
              <a:rPr lang="cs-CZ" dirty="0" smtClean="0">
                <a:hlinkClick r:id="rId4"/>
              </a:rPr>
              <a:t> ) </a:t>
            </a:r>
            <a:r>
              <a:rPr lang="cs-CZ" dirty="0" err="1" smtClean="0">
                <a:hlinkClick r:id="rId4"/>
              </a:rPr>
              <a:t>vz</a:t>
            </a:r>
            <a:r>
              <a:rPr lang="cs-CZ" dirty="0" smtClean="0">
                <a:hlinkClick r:id="rId4"/>
              </a:rPr>
              <a:t>. 1854/I</a:t>
            </a:r>
            <a:endParaRPr lang="cs-CZ" dirty="0" smtClean="0"/>
          </a:p>
          <a:p>
            <a:r>
              <a:rPr lang="cs-CZ" dirty="0"/>
              <a:t> </a:t>
            </a:r>
          </a:p>
          <a:p>
            <a:endParaRPr lang="cs-CZ" dirty="0"/>
          </a:p>
        </p:txBody>
      </p:sp>
      <p:graphicFrame>
        <p:nvGraphicFramePr>
          <p:cNvPr id="7" name="Tabulka 6"/>
          <p:cNvGraphicFramePr>
            <a:graphicFrameLocks noGrp="1"/>
          </p:cNvGraphicFramePr>
          <p:nvPr/>
        </p:nvGraphicFramePr>
        <p:xfrm>
          <a:off x="179510" y="1340768"/>
          <a:ext cx="8964490" cy="5113888"/>
        </p:xfrm>
        <a:graphic>
          <a:graphicData uri="http://schemas.openxmlformats.org/drawingml/2006/table">
            <a:tbl>
              <a:tblPr firstRow="1" bandRow="1">
                <a:tableStyleId>{5C22544A-7EE6-4342-B048-85BDC9FD1C3A}</a:tableStyleId>
              </a:tblPr>
              <a:tblGrid>
                <a:gridCol w="1792898"/>
                <a:gridCol w="1792898"/>
                <a:gridCol w="1792898"/>
                <a:gridCol w="1750100"/>
                <a:gridCol w="1835696"/>
              </a:tblGrid>
              <a:tr h="1512168">
                <a:tc>
                  <a:txBody>
                    <a:bodyPr/>
                    <a:lstStyle/>
                    <a:p>
                      <a:r>
                        <a:rPr lang="cs-CZ" dirty="0" err="1" smtClean="0"/>
                        <a:t>Gemeiner</a:t>
                      </a:r>
                      <a:r>
                        <a:rPr lang="cs-CZ" dirty="0" smtClean="0"/>
                        <a:t> </a:t>
                      </a:r>
                    </a:p>
                    <a:p>
                      <a:r>
                        <a:rPr lang="cs-CZ" dirty="0" smtClean="0"/>
                        <a:t>Prostý</a:t>
                      </a:r>
                    </a:p>
                    <a:p>
                      <a:endParaRPr lang="cs-CZ" dirty="0"/>
                    </a:p>
                  </a:txBody>
                  <a:tcPr/>
                </a:tc>
                <a:tc>
                  <a:txBody>
                    <a:bodyPr/>
                    <a:lstStyle/>
                    <a:p>
                      <a:r>
                        <a:rPr lang="cs-CZ" dirty="0" err="1" smtClean="0">
                          <a:hlinkClick r:id="rId2"/>
                        </a:rPr>
                        <a:t>Egalisace</a:t>
                      </a:r>
                      <a:endParaRPr lang="cs-CZ" dirty="0"/>
                    </a:p>
                  </a:txBody>
                  <a:tcPr/>
                </a:tc>
                <a:tc>
                  <a:txBody>
                    <a:bodyPr/>
                    <a:lstStyle/>
                    <a:p>
                      <a:r>
                        <a:rPr lang="cs-CZ" sz="1800" b="1" u="sng" kern="1200" dirty="0" smtClean="0">
                          <a:solidFill>
                            <a:schemeClr val="lt1"/>
                          </a:solidFill>
                          <a:latin typeface="+mn-lt"/>
                          <a:ea typeface="+mn-ea"/>
                          <a:cs typeface="+mn-cs"/>
                          <a:hlinkClick r:id="rId3"/>
                        </a:rPr>
                        <a:t>Čáko </a:t>
                      </a:r>
                      <a:r>
                        <a:rPr lang="cs-CZ" sz="1800" b="1" u="sng" kern="1200" dirty="0" err="1" smtClean="0">
                          <a:solidFill>
                            <a:schemeClr val="lt1"/>
                          </a:solidFill>
                          <a:latin typeface="+mn-lt"/>
                          <a:ea typeface="+mn-ea"/>
                          <a:cs typeface="+mn-cs"/>
                          <a:hlinkClick r:id="rId3"/>
                        </a:rPr>
                        <a:t>vz</a:t>
                      </a:r>
                      <a:r>
                        <a:rPr lang="cs-CZ" sz="1800" b="1" u="sng" kern="1200" dirty="0" smtClean="0">
                          <a:solidFill>
                            <a:schemeClr val="lt1"/>
                          </a:solidFill>
                          <a:latin typeface="+mn-lt"/>
                          <a:ea typeface="+mn-ea"/>
                          <a:cs typeface="+mn-cs"/>
                          <a:hlinkClick r:id="rId3"/>
                        </a:rPr>
                        <a:t>. 1862</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mtClean="0"/>
                        <a:t>Puška pro pěchotu </a:t>
                      </a:r>
                      <a:endParaRPr lang="cs-CZ"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smtClean="0"/>
                        <a:t>Prostý ( </a:t>
                      </a:r>
                      <a:r>
                        <a:rPr lang="cs-CZ" sz="1100" dirty="0" err="1" smtClean="0"/>
                        <a:t>Gemeiner</a:t>
                      </a:r>
                      <a:r>
                        <a:rPr lang="cs-CZ" sz="1100" dirty="0" smtClean="0"/>
                        <a:t> ). Bez distinkcí.</a:t>
                      </a:r>
                    </a:p>
                    <a:p>
                      <a:endParaRPr lang="cs-CZ" dirty="0"/>
                    </a:p>
                  </a:txBody>
                  <a:tcPr/>
                </a:tc>
              </a:tr>
              <a:tr h="370840">
                <a:tc>
                  <a:txBody>
                    <a:bodyPr/>
                    <a:lstStyle/>
                    <a:p>
                      <a:r>
                        <a:rPr lang="cs-CZ" dirty="0" err="1" smtClean="0"/>
                        <a:t>Kadeten</a:t>
                      </a:r>
                      <a:r>
                        <a:rPr lang="cs-CZ" dirty="0" smtClean="0"/>
                        <a:t/>
                      </a:r>
                      <a:br>
                        <a:rPr lang="cs-CZ" dirty="0" smtClean="0"/>
                      </a:br>
                      <a:r>
                        <a:rPr lang="cs-CZ" dirty="0" smtClean="0"/>
                        <a:t>Kadet</a:t>
                      </a:r>
                    </a:p>
                    <a:p>
                      <a:endParaRPr lang="cs-CZ" dirty="0" smtClean="0"/>
                    </a:p>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p>
                      <a:endParaRPr lang="cs-CZ" dirty="0"/>
                    </a:p>
                  </a:txBody>
                  <a:tcPr/>
                </a:tc>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txBody>
                  <a:tcPr/>
                </a:tc>
                <a:tc>
                  <a:txBody>
                    <a:bodyPr/>
                    <a:lstStyle/>
                    <a:p>
                      <a:endParaRPr lang="cs-CZ" dirty="0"/>
                    </a:p>
                  </a:txBody>
                  <a:tcPr/>
                </a:tc>
              </a:tr>
              <a:tr h="370840">
                <a:tc>
                  <a:txBody>
                    <a:bodyPr/>
                    <a:lstStyle/>
                    <a:p>
                      <a:r>
                        <a:rPr lang="cs-CZ" sz="1800" kern="1200" dirty="0" err="1" smtClean="0">
                          <a:solidFill>
                            <a:schemeClr val="dk1"/>
                          </a:solidFill>
                          <a:latin typeface="+mn-lt"/>
                          <a:ea typeface="+mn-ea"/>
                          <a:cs typeface="+mn-cs"/>
                        </a:rPr>
                        <a:t>Gefreiter</a:t>
                      </a:r>
                      <a:r>
                        <a:rPr lang="cs-CZ" sz="1800" kern="1200" dirty="0" smtClean="0">
                          <a:solidFill>
                            <a:schemeClr val="dk1"/>
                          </a:solidFill>
                          <a:latin typeface="+mn-lt"/>
                          <a:ea typeface="+mn-ea"/>
                          <a:cs typeface="+mn-cs"/>
                        </a:rPr>
                        <a:t/>
                      </a:r>
                      <a:br>
                        <a:rPr lang="cs-CZ" sz="1800" kern="1200" dirty="0" smtClean="0">
                          <a:solidFill>
                            <a:schemeClr val="dk1"/>
                          </a:solidFill>
                          <a:latin typeface="+mn-lt"/>
                          <a:ea typeface="+mn-ea"/>
                          <a:cs typeface="+mn-cs"/>
                        </a:rPr>
                      </a:br>
                      <a:r>
                        <a:rPr lang="cs-CZ" sz="1800" kern="1200" dirty="0" smtClean="0">
                          <a:solidFill>
                            <a:schemeClr val="dk1"/>
                          </a:solidFill>
                          <a:latin typeface="+mn-lt"/>
                          <a:ea typeface="+mn-ea"/>
                          <a:cs typeface="+mn-cs"/>
                        </a:rPr>
                        <a:t>Svobodník</a:t>
                      </a:r>
                      <a:endParaRPr lang="cs-CZ" dirty="0"/>
                    </a:p>
                  </a:txBody>
                  <a:tcPr/>
                </a:tc>
                <a:tc>
                  <a:txBody>
                    <a:bodyPr/>
                    <a:lstStyle/>
                    <a:p>
                      <a:endParaRPr lang="cs-CZ" dirty="0"/>
                    </a:p>
                  </a:txBody>
                  <a:tcPr/>
                </a:tc>
                <a:tc>
                  <a:txBody>
                    <a:bodyPr/>
                    <a:lstStyle/>
                    <a:p>
                      <a:endParaRPr lang="cs-CZ" dirty="0"/>
                    </a:p>
                  </a:txBody>
                  <a:tcPr/>
                </a:tc>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smtClean="0"/>
                        <a:t>Svobodník. Na límci zbrojního kabátu nosil 1 bílou nitěná šesticípá hvězda, okolo horního okraje čáka černožlutá šňůra. Zaváděl služby a hlídky , někdy vykonával i poddůstojnickou službu. Byl zbaven povinnosti vykonávat úklidové práce.</a:t>
                      </a:r>
                    </a:p>
                    <a:p>
                      <a:endParaRPr lang="cs-CZ" dirty="0"/>
                    </a:p>
                  </a:txBody>
                  <a:tcPr/>
                </a:tc>
              </a:tr>
              <a:tr h="370840">
                <a:tc>
                  <a:txBody>
                    <a:bodyPr/>
                    <a:lstStyle/>
                    <a:p>
                      <a:endParaRPr lang="cs-CZ" dirty="0"/>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dirty="0"/>
                    </a:p>
                  </a:txBody>
                  <a:tcPr/>
                </a:tc>
              </a:tr>
            </a:tbl>
          </a:graphicData>
        </a:graphic>
      </p:graphicFrame>
      <p:pic>
        <p:nvPicPr>
          <p:cNvPr id="6" name="Obrázek 5" descr="http://www.1866.cz/img/lor.gif">
            <a:hlinkClick r:id="rId5"/>
          </p:cNvPr>
          <p:cNvPicPr/>
          <p:nvPr/>
        </p:nvPicPr>
        <p:blipFill>
          <a:blip r:embed="rId6" cstate="print"/>
          <a:srcRect/>
          <a:stretch>
            <a:fillRect/>
          </a:stretch>
        </p:blipFill>
        <p:spPr bwMode="auto">
          <a:xfrm>
            <a:off x="5508104" y="2276872"/>
            <a:ext cx="1905000" cy="285750"/>
          </a:xfrm>
          <a:prstGeom prst="rect">
            <a:avLst/>
          </a:prstGeom>
          <a:noFill/>
          <a:ln w="9525">
            <a:noFill/>
            <a:miter lim="800000"/>
            <a:headEnd/>
            <a:tailEnd/>
          </a:ln>
        </p:spPr>
      </p:pic>
      <p:pic>
        <p:nvPicPr>
          <p:cNvPr id="5" name="Obrázek 4" descr="http://www.1866.cz/img/Prosty.gif">
            <a:hlinkClick r:id="rId5"/>
          </p:cNvPr>
          <p:cNvPicPr/>
          <p:nvPr/>
        </p:nvPicPr>
        <p:blipFill>
          <a:blip r:embed="rId7" cstate="print"/>
          <a:srcRect/>
          <a:stretch>
            <a:fillRect/>
          </a:stretch>
        </p:blipFill>
        <p:spPr bwMode="auto">
          <a:xfrm>
            <a:off x="4211960" y="1916832"/>
            <a:ext cx="666750" cy="762000"/>
          </a:xfrm>
          <a:prstGeom prst="rect">
            <a:avLst/>
          </a:prstGeom>
          <a:noFill/>
          <a:ln w="9525">
            <a:noFill/>
            <a:miter lim="800000"/>
            <a:headEnd/>
            <a:tailEnd/>
          </a:ln>
        </p:spPr>
      </p:pic>
      <p:pic>
        <p:nvPicPr>
          <p:cNvPr id="4" name="Obrázek 3" descr="http://jicin.1866.cz/img/vojinb.gif">
            <a:hlinkClick r:id="rId5"/>
          </p:cNvPr>
          <p:cNvPicPr/>
          <p:nvPr/>
        </p:nvPicPr>
        <p:blipFill>
          <a:blip r:embed="rId8" cstate="print"/>
          <a:srcRect/>
          <a:stretch>
            <a:fillRect/>
          </a:stretch>
        </p:blipFill>
        <p:spPr bwMode="auto">
          <a:xfrm>
            <a:off x="1979712" y="3212976"/>
            <a:ext cx="1657350" cy="685800"/>
          </a:xfrm>
          <a:prstGeom prst="rect">
            <a:avLst/>
          </a:prstGeom>
          <a:noFill/>
          <a:ln w="9525">
            <a:noFill/>
            <a:miter lim="800000"/>
            <a:headEnd/>
            <a:tailEnd/>
          </a:ln>
        </p:spPr>
      </p:pic>
      <p:pic>
        <p:nvPicPr>
          <p:cNvPr id="8" name="Obrázek 7" descr="http://www.1866.cz/img/Prosty.gif">
            <a:hlinkClick r:id="rId5"/>
          </p:cNvPr>
          <p:cNvPicPr/>
          <p:nvPr/>
        </p:nvPicPr>
        <p:blipFill>
          <a:blip r:embed="rId7" cstate="print"/>
          <a:srcRect/>
          <a:stretch>
            <a:fillRect/>
          </a:stretch>
        </p:blipFill>
        <p:spPr bwMode="auto">
          <a:xfrm>
            <a:off x="4211960" y="3068960"/>
            <a:ext cx="666750" cy="762000"/>
          </a:xfrm>
          <a:prstGeom prst="rect">
            <a:avLst/>
          </a:prstGeom>
          <a:noFill/>
          <a:ln w="9525">
            <a:noFill/>
            <a:miter lim="800000"/>
            <a:headEnd/>
            <a:tailEnd/>
          </a:ln>
        </p:spPr>
      </p:pic>
      <p:pic>
        <p:nvPicPr>
          <p:cNvPr id="9" name="Obrázek 8" descr="http://www.1866.cz/img/lor.gif">
            <a:hlinkClick r:id="rId5"/>
          </p:cNvPr>
          <p:cNvPicPr/>
          <p:nvPr/>
        </p:nvPicPr>
        <p:blipFill>
          <a:blip r:embed="rId6" cstate="print"/>
          <a:srcRect/>
          <a:stretch>
            <a:fillRect/>
          </a:stretch>
        </p:blipFill>
        <p:spPr bwMode="auto">
          <a:xfrm>
            <a:off x="5508104" y="3068960"/>
            <a:ext cx="1905000" cy="285750"/>
          </a:xfrm>
          <a:prstGeom prst="rect">
            <a:avLst/>
          </a:prstGeom>
          <a:noFill/>
          <a:ln w="9525">
            <a:noFill/>
            <a:miter lim="800000"/>
            <a:headEnd/>
            <a:tailEnd/>
          </a:ln>
        </p:spPr>
      </p:pic>
      <p:pic>
        <p:nvPicPr>
          <p:cNvPr id="10" name="Obrázek 9" descr="http://trutnov.1866.cz/img/freiter.gif">
            <a:hlinkClick r:id="rId5"/>
          </p:cNvPr>
          <p:cNvPicPr/>
          <p:nvPr/>
        </p:nvPicPr>
        <p:blipFill>
          <a:blip r:embed="rId9" cstate="print"/>
          <a:srcRect/>
          <a:stretch>
            <a:fillRect/>
          </a:stretch>
        </p:blipFill>
        <p:spPr bwMode="auto">
          <a:xfrm>
            <a:off x="1979712" y="4365104"/>
            <a:ext cx="1657350" cy="685800"/>
          </a:xfrm>
          <a:prstGeom prst="rect">
            <a:avLst/>
          </a:prstGeom>
          <a:noFill/>
          <a:ln w="9525">
            <a:noFill/>
            <a:miter lim="800000"/>
            <a:headEnd/>
            <a:tailEnd/>
          </a:ln>
        </p:spPr>
      </p:pic>
      <p:pic>
        <p:nvPicPr>
          <p:cNvPr id="11" name="Obrázek 10" descr="http://jicin.1866.cz/img/vojin.gif">
            <a:hlinkClick r:id="rId5"/>
          </p:cNvPr>
          <p:cNvPicPr/>
          <p:nvPr/>
        </p:nvPicPr>
        <p:blipFill>
          <a:blip r:embed="rId10" cstate="print"/>
          <a:srcRect/>
          <a:stretch>
            <a:fillRect/>
          </a:stretch>
        </p:blipFill>
        <p:spPr bwMode="auto">
          <a:xfrm>
            <a:off x="1979712" y="1988840"/>
            <a:ext cx="1657350" cy="685800"/>
          </a:xfrm>
          <a:prstGeom prst="rect">
            <a:avLst/>
          </a:prstGeom>
          <a:noFill/>
          <a:ln w="9525">
            <a:noFill/>
            <a:miter lim="800000"/>
            <a:headEnd/>
            <a:tailEnd/>
          </a:ln>
        </p:spPr>
      </p:pic>
      <p:pic>
        <p:nvPicPr>
          <p:cNvPr id="12" name="Obrázek 11" descr="http://www.1866.cz/img/svob.gif">
            <a:hlinkClick r:id="rId5"/>
          </p:cNvPr>
          <p:cNvPicPr/>
          <p:nvPr/>
        </p:nvPicPr>
        <p:blipFill>
          <a:blip r:embed="rId11" cstate="print"/>
          <a:srcRect/>
          <a:stretch>
            <a:fillRect/>
          </a:stretch>
        </p:blipFill>
        <p:spPr bwMode="auto">
          <a:xfrm>
            <a:off x="4211960" y="4293096"/>
            <a:ext cx="666750" cy="762000"/>
          </a:xfrm>
          <a:prstGeom prst="rect">
            <a:avLst/>
          </a:prstGeom>
          <a:noFill/>
          <a:ln w="9525">
            <a:noFill/>
            <a:miter lim="800000"/>
            <a:headEnd/>
            <a:tailEnd/>
          </a:ln>
        </p:spPr>
      </p:pic>
      <p:pic>
        <p:nvPicPr>
          <p:cNvPr id="13" name="Obrázek 12" descr="http://www.1866.cz/img/lor.gif">
            <a:hlinkClick r:id="rId5"/>
          </p:cNvPr>
          <p:cNvPicPr/>
          <p:nvPr/>
        </p:nvPicPr>
        <p:blipFill>
          <a:blip r:embed="rId6" cstate="print"/>
          <a:srcRect/>
          <a:stretch>
            <a:fillRect/>
          </a:stretch>
        </p:blipFill>
        <p:spPr bwMode="auto">
          <a:xfrm>
            <a:off x="5508104" y="4725144"/>
            <a:ext cx="1905000" cy="285750"/>
          </a:xfrm>
          <a:prstGeom prst="rect">
            <a:avLst/>
          </a:prstGeom>
          <a:noFill/>
          <a:ln w="9525">
            <a:noFill/>
            <a:miter lim="800000"/>
            <a:headEnd/>
            <a:tailEnd/>
          </a:ln>
        </p:spPr>
      </p:pic>
      <p:pic>
        <p:nvPicPr>
          <p:cNvPr id="14" name="Obrázek 13" descr="http://www.1866.cz/img/ps.gif">
            <a:hlinkClick r:id="rId5"/>
          </p:cNvPr>
          <p:cNvPicPr/>
          <p:nvPr/>
        </p:nvPicPr>
        <p:blipFill>
          <a:blip r:embed="rId12" cstate="print"/>
          <a:srcRect/>
          <a:stretch>
            <a:fillRect/>
          </a:stretch>
        </p:blipFill>
        <p:spPr bwMode="auto">
          <a:xfrm>
            <a:off x="5868144" y="3429000"/>
            <a:ext cx="1224136" cy="48056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Jak poznáme hodnosti poddůstojníků?</a:t>
            </a:r>
            <a:endParaRPr lang="cs-CZ" dirty="0"/>
          </a:p>
        </p:txBody>
      </p:sp>
      <p:sp>
        <p:nvSpPr>
          <p:cNvPr id="3" name="Zástupný symbol pro obsah 2"/>
          <p:cNvSpPr>
            <a:spLocks noGrp="1"/>
          </p:cNvSpPr>
          <p:nvPr>
            <p:ph idx="1"/>
          </p:nvPr>
        </p:nvSpPr>
        <p:spPr>
          <a:xfrm>
            <a:off x="251520" y="1600200"/>
            <a:ext cx="8892480" cy="4525963"/>
          </a:xfrm>
        </p:spPr>
        <p:txBody>
          <a:bodyPr>
            <a:normAutofit fontScale="62500" lnSpcReduction="20000"/>
          </a:bodyPr>
          <a:lstStyle/>
          <a:p>
            <a:r>
              <a:rPr lang="cs-CZ" dirty="0" smtClean="0"/>
              <a:t/>
            </a:r>
            <a:br>
              <a:rPr lang="cs-CZ" dirty="0" smtClean="0"/>
            </a:br>
            <a:endParaRPr lang="cs-CZ" dirty="0" smtClean="0"/>
          </a:p>
          <a:p>
            <a:r>
              <a:rPr lang="cs-CZ" dirty="0"/>
              <a:t/>
            </a:r>
            <a:br>
              <a:rPr lang="cs-CZ" dirty="0"/>
            </a:br>
            <a:endParaRPr lang="cs-CZ" dirty="0"/>
          </a:p>
          <a:p>
            <a:r>
              <a:rPr lang="cs-CZ" dirty="0"/>
              <a:t/>
            </a:r>
            <a:br>
              <a:rPr lang="cs-CZ" dirty="0"/>
            </a:br>
            <a:endParaRPr lang="cs-CZ" dirty="0"/>
          </a:p>
          <a:p>
            <a:r>
              <a:rPr lang="cs-CZ" dirty="0" err="1" smtClean="0"/>
              <a:t>Gefreiter</a:t>
            </a:r>
            <a:r>
              <a:rPr lang="cs-CZ" dirty="0" smtClean="0"/>
              <a:t/>
            </a:r>
            <a:br>
              <a:rPr lang="cs-CZ" dirty="0" smtClean="0"/>
            </a:br>
            <a:r>
              <a:rPr lang="cs-CZ" dirty="0" smtClean="0"/>
              <a:t>Svobodník</a:t>
            </a:r>
          </a:p>
          <a:p>
            <a:r>
              <a:rPr lang="cs-CZ" dirty="0" smtClean="0"/>
              <a:t/>
            </a:r>
            <a:br>
              <a:rPr lang="cs-CZ" dirty="0" smtClean="0"/>
            </a:br>
            <a:r>
              <a:rPr lang="cs-CZ" dirty="0" err="1" smtClean="0">
                <a:hlinkClick r:id="rId2"/>
              </a:rPr>
              <a:t>Egalisace</a:t>
            </a:r>
            <a:endParaRPr lang="cs-CZ" dirty="0" smtClean="0"/>
          </a:p>
          <a:p>
            <a:r>
              <a:rPr lang="cs-CZ" dirty="0" smtClean="0"/>
              <a:t/>
            </a:r>
            <a:br>
              <a:rPr lang="cs-CZ" dirty="0" smtClean="0"/>
            </a:br>
            <a:r>
              <a:rPr lang="cs-CZ" dirty="0" smtClean="0">
                <a:hlinkClick r:id="rId3"/>
              </a:rPr>
              <a:t>Čáko </a:t>
            </a:r>
            <a:r>
              <a:rPr lang="cs-CZ" dirty="0" err="1" smtClean="0">
                <a:hlinkClick r:id="rId3"/>
              </a:rPr>
              <a:t>vz</a:t>
            </a:r>
            <a:r>
              <a:rPr lang="cs-CZ" dirty="0" smtClean="0">
                <a:hlinkClick r:id="rId3"/>
              </a:rPr>
              <a:t>. 1862</a:t>
            </a:r>
            <a:endParaRPr lang="cs-CZ" dirty="0" smtClean="0"/>
          </a:p>
          <a:p>
            <a:r>
              <a:rPr lang="cs-CZ" dirty="0" smtClean="0"/>
              <a:t/>
            </a:r>
            <a:br>
              <a:rPr lang="cs-CZ" dirty="0" smtClean="0"/>
            </a:br>
            <a:r>
              <a:rPr lang="cs-CZ" dirty="0" smtClean="0">
                <a:hlinkClick r:id="rId4"/>
              </a:rPr>
              <a:t>Puška pro pěchotu ( </a:t>
            </a:r>
            <a:r>
              <a:rPr lang="cs-CZ" dirty="0" err="1" smtClean="0">
                <a:hlinkClick r:id="rId4"/>
              </a:rPr>
              <a:t>Infanteriegewehr</a:t>
            </a:r>
            <a:r>
              <a:rPr lang="cs-CZ" dirty="0" smtClean="0">
                <a:hlinkClick r:id="rId4"/>
              </a:rPr>
              <a:t> ) </a:t>
            </a:r>
            <a:r>
              <a:rPr lang="cs-CZ" dirty="0" err="1" smtClean="0">
                <a:hlinkClick r:id="rId4"/>
              </a:rPr>
              <a:t>vz</a:t>
            </a:r>
            <a:r>
              <a:rPr lang="cs-CZ" dirty="0" smtClean="0">
                <a:hlinkClick r:id="rId4"/>
              </a:rPr>
              <a:t>. 1854/I</a:t>
            </a:r>
            <a:endParaRPr lang="cs-CZ" dirty="0" smtClean="0"/>
          </a:p>
          <a:p>
            <a:r>
              <a:rPr lang="cs-CZ" dirty="0"/>
              <a:t> </a:t>
            </a:r>
          </a:p>
          <a:p>
            <a:endParaRPr lang="cs-CZ" dirty="0"/>
          </a:p>
        </p:txBody>
      </p:sp>
      <p:graphicFrame>
        <p:nvGraphicFramePr>
          <p:cNvPr id="7" name="Tabulka 6"/>
          <p:cNvGraphicFramePr>
            <a:graphicFrameLocks noGrp="1"/>
          </p:cNvGraphicFramePr>
          <p:nvPr/>
        </p:nvGraphicFramePr>
        <p:xfrm>
          <a:off x="179510" y="1340768"/>
          <a:ext cx="8964490" cy="4707696"/>
        </p:xfrm>
        <a:graphic>
          <a:graphicData uri="http://schemas.openxmlformats.org/drawingml/2006/table">
            <a:tbl>
              <a:tblPr firstRow="1" bandRow="1">
                <a:tableStyleId>{5C22544A-7EE6-4342-B048-85BDC9FD1C3A}</a:tableStyleId>
              </a:tblPr>
              <a:tblGrid>
                <a:gridCol w="1792898"/>
                <a:gridCol w="1792898"/>
                <a:gridCol w="1792898"/>
                <a:gridCol w="1750100"/>
                <a:gridCol w="1835696"/>
              </a:tblGrid>
              <a:tr h="1728192">
                <a:tc>
                  <a:txBody>
                    <a:bodyPr/>
                    <a:lstStyle/>
                    <a:p>
                      <a:r>
                        <a:rPr lang="cs-CZ" sz="1800" b="1" kern="1200" dirty="0" err="1" smtClean="0">
                          <a:solidFill>
                            <a:schemeClr val="lt1"/>
                          </a:solidFill>
                          <a:latin typeface="+mn-lt"/>
                          <a:ea typeface="+mn-ea"/>
                          <a:cs typeface="+mn-cs"/>
                        </a:rPr>
                        <a:t>Corporal</a:t>
                      </a:r>
                      <a:r>
                        <a:rPr lang="cs-CZ" sz="1800" b="1" kern="1200" dirty="0" smtClean="0">
                          <a:solidFill>
                            <a:schemeClr val="lt1"/>
                          </a:solidFill>
                          <a:latin typeface="+mn-lt"/>
                          <a:ea typeface="+mn-ea"/>
                          <a:cs typeface="+mn-cs"/>
                        </a:rPr>
                        <a:t/>
                      </a:r>
                      <a:br>
                        <a:rPr lang="cs-CZ" sz="1800" b="1" kern="1200" dirty="0" smtClean="0">
                          <a:solidFill>
                            <a:schemeClr val="lt1"/>
                          </a:solidFill>
                          <a:latin typeface="+mn-lt"/>
                          <a:ea typeface="+mn-ea"/>
                          <a:cs typeface="+mn-cs"/>
                        </a:rPr>
                      </a:br>
                      <a:r>
                        <a:rPr lang="cs-CZ" sz="1800" b="1" kern="1200" dirty="0" smtClean="0">
                          <a:solidFill>
                            <a:schemeClr val="lt1"/>
                          </a:solidFill>
                          <a:latin typeface="+mn-lt"/>
                          <a:ea typeface="+mn-ea"/>
                          <a:cs typeface="+mn-cs"/>
                        </a:rPr>
                        <a:t>Desátník</a:t>
                      </a:r>
                      <a:endParaRPr lang="cs-CZ" dirty="0"/>
                    </a:p>
                  </a:txBody>
                  <a:tcPr/>
                </a:tc>
                <a:tc>
                  <a:txBody>
                    <a:bodyPr/>
                    <a:lstStyle/>
                    <a:p>
                      <a:r>
                        <a:rPr lang="cs-CZ" dirty="0" err="1" smtClean="0">
                          <a:hlinkClick r:id="rId2"/>
                        </a:rPr>
                        <a:t>Egalisace</a:t>
                      </a:r>
                      <a:endParaRPr lang="cs-CZ" dirty="0"/>
                    </a:p>
                  </a:txBody>
                  <a:tcPr/>
                </a:tc>
                <a:tc>
                  <a:txBody>
                    <a:bodyPr/>
                    <a:lstStyle/>
                    <a:p>
                      <a:r>
                        <a:rPr lang="cs-CZ" sz="1800" b="1" u="sng" kern="1200" dirty="0" smtClean="0">
                          <a:solidFill>
                            <a:schemeClr val="lt1"/>
                          </a:solidFill>
                          <a:latin typeface="+mn-lt"/>
                          <a:ea typeface="+mn-ea"/>
                          <a:cs typeface="+mn-cs"/>
                          <a:hlinkClick r:id="rId3"/>
                        </a:rPr>
                        <a:t>Čáko </a:t>
                      </a:r>
                      <a:r>
                        <a:rPr lang="cs-CZ" sz="1800" b="1" u="sng" kern="1200" dirty="0" err="1" smtClean="0">
                          <a:solidFill>
                            <a:schemeClr val="lt1"/>
                          </a:solidFill>
                          <a:latin typeface="+mn-lt"/>
                          <a:ea typeface="+mn-ea"/>
                          <a:cs typeface="+mn-cs"/>
                          <a:hlinkClick r:id="rId3"/>
                        </a:rPr>
                        <a:t>vz</a:t>
                      </a:r>
                      <a:r>
                        <a:rPr lang="cs-CZ" sz="1800" b="1" u="sng" kern="1200" dirty="0" smtClean="0">
                          <a:solidFill>
                            <a:schemeClr val="lt1"/>
                          </a:solidFill>
                          <a:latin typeface="+mn-lt"/>
                          <a:ea typeface="+mn-ea"/>
                          <a:cs typeface="+mn-cs"/>
                          <a:hlinkClick r:id="rId3"/>
                        </a:rPr>
                        <a:t>. 1862</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Puška pro pěchotu  + Šavle </a:t>
                      </a:r>
                      <a:r>
                        <a:rPr lang="cs-CZ" dirty="0" err="1" smtClean="0"/>
                        <a:t>vz</a:t>
                      </a:r>
                      <a:r>
                        <a:rPr lang="cs-CZ" dirty="0" smtClean="0"/>
                        <a:t>. 1862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b="1" kern="1200" dirty="0" smtClean="0">
                          <a:solidFill>
                            <a:schemeClr val="lt1"/>
                          </a:solidFill>
                          <a:latin typeface="+mn-lt"/>
                          <a:ea typeface="+mn-ea"/>
                          <a:cs typeface="+mn-cs"/>
                        </a:rPr>
                        <a:t>Desátník ( </a:t>
                      </a:r>
                      <a:r>
                        <a:rPr lang="cs-CZ" sz="1100" b="1" kern="1200" dirty="0" err="1" smtClean="0">
                          <a:solidFill>
                            <a:schemeClr val="lt1"/>
                          </a:solidFill>
                          <a:latin typeface="+mn-lt"/>
                          <a:ea typeface="+mn-ea"/>
                          <a:cs typeface="+mn-cs"/>
                        </a:rPr>
                        <a:t>Corporal</a:t>
                      </a:r>
                      <a:r>
                        <a:rPr lang="cs-CZ" sz="1100" b="1" kern="1200" dirty="0" smtClean="0">
                          <a:solidFill>
                            <a:schemeClr val="lt1"/>
                          </a:solidFill>
                          <a:latin typeface="+mn-lt"/>
                          <a:ea typeface="+mn-ea"/>
                          <a:cs typeface="+mn-cs"/>
                        </a:rPr>
                        <a:t> ). Na límci zbrojního kabátu nosil 2 hvězdy. Byl velitelem družstva, dohlížel na pořádek, byl pověřen základním výcvikem.</a:t>
                      </a:r>
                      <a:endParaRPr lang="cs-CZ" sz="1100" dirty="0"/>
                    </a:p>
                  </a:txBody>
                  <a:tcPr/>
                </a:tc>
              </a:tr>
              <a:tr h="370840">
                <a:tc>
                  <a:txBody>
                    <a:bodyPr/>
                    <a:lstStyle/>
                    <a:p>
                      <a:r>
                        <a:rPr lang="cs-CZ" dirty="0" err="1" smtClean="0"/>
                        <a:t>Zugsführer</a:t>
                      </a:r>
                      <a:r>
                        <a:rPr lang="cs-CZ" dirty="0" smtClean="0"/>
                        <a:t/>
                      </a:r>
                      <a:br>
                        <a:rPr lang="cs-CZ" dirty="0" smtClean="0"/>
                      </a:br>
                      <a:r>
                        <a:rPr lang="cs-CZ" dirty="0" smtClean="0"/>
                        <a:t>Četař</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p>
                      <a:endParaRPr lang="cs-CZ" dirty="0"/>
                    </a:p>
                  </a:txBody>
                  <a:tcPr/>
                </a:tc>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smtClean="0"/>
                        <a:t>Puška pro pěchotu  + </a:t>
                      </a:r>
                      <a:br>
                        <a:rPr lang="cs-CZ" sz="1100" dirty="0" smtClean="0"/>
                      </a:br>
                      <a:r>
                        <a:rPr lang="cs-CZ" sz="1100" dirty="0" smtClean="0"/>
                        <a:t>Šavle </a:t>
                      </a:r>
                      <a:r>
                        <a:rPr lang="cs-CZ" sz="1100" dirty="0" err="1" smtClean="0"/>
                        <a:t>vz</a:t>
                      </a:r>
                      <a:r>
                        <a:rPr lang="cs-CZ" sz="1100" dirty="0" smtClean="0"/>
                        <a:t>. 1862</a:t>
                      </a:r>
                    </a:p>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txBody>
                  <a:tcPr/>
                </a:tc>
                <a:tc>
                  <a:txBody>
                    <a:bodyPr/>
                    <a:lstStyle/>
                    <a:p>
                      <a:r>
                        <a:rPr lang="cs-CZ" sz="1100" dirty="0" smtClean="0"/>
                        <a:t>Četař ( </a:t>
                      </a:r>
                      <a:r>
                        <a:rPr lang="cs-CZ" sz="1100" dirty="0" err="1" smtClean="0"/>
                        <a:t>Zugsführer</a:t>
                      </a:r>
                      <a:r>
                        <a:rPr lang="cs-CZ" sz="1100" dirty="0" smtClean="0"/>
                        <a:t> ). Na límci zbrojního kabátu nosil 3 hvězdy.</a:t>
                      </a:r>
                      <a:endParaRPr lang="cs-CZ" sz="1100" dirty="0"/>
                    </a:p>
                  </a:txBody>
                  <a:tcPr/>
                </a:tc>
              </a:tr>
              <a:tr h="1633304">
                <a:tc>
                  <a:txBody>
                    <a:bodyPr/>
                    <a:lstStyle/>
                    <a:p>
                      <a:r>
                        <a:rPr lang="cs-CZ" dirty="0" err="1" smtClean="0"/>
                        <a:t>Feldwebel</a:t>
                      </a:r>
                      <a:r>
                        <a:rPr lang="cs-CZ" dirty="0" smtClean="0"/>
                        <a:t/>
                      </a:r>
                      <a:br>
                        <a:rPr lang="cs-CZ" dirty="0" smtClean="0"/>
                      </a:br>
                      <a:r>
                        <a:rPr lang="cs-CZ" dirty="0" smtClean="0"/>
                        <a:t>Šikovatel</a:t>
                      </a:r>
                      <a:endParaRPr lang="cs-CZ" dirty="0"/>
                    </a:p>
                  </a:txBody>
                  <a:tcPr/>
                </a:tc>
                <a:tc>
                  <a:txBody>
                    <a:bodyPr/>
                    <a:lstStyle/>
                    <a:p>
                      <a:endParaRPr lang="cs-CZ" dirty="0"/>
                    </a:p>
                  </a:txBody>
                  <a:tcPr/>
                </a:tc>
                <a:tc>
                  <a:txBody>
                    <a:bodyPr/>
                    <a:lstStyle/>
                    <a:p>
                      <a:endParaRPr lang="cs-CZ"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solidFill>
                          <a:effectLst/>
                          <a:uLnTx/>
                          <a:uFillTx/>
                          <a:latin typeface="+mn-lt"/>
                          <a:ea typeface="+mn-ea"/>
                          <a:cs typeface="+mn-cs"/>
                        </a:rPr>
                        <a:t>Puška pro pěchotu  + </a:t>
                      </a:r>
                      <a:br>
                        <a:rPr kumimoji="0" lang="cs-CZ" sz="1100" b="0" i="0" u="none" strike="noStrike" kern="1200" cap="none" spc="0" normalizeH="0" baseline="0" noProof="0" dirty="0" smtClean="0">
                          <a:ln>
                            <a:noFill/>
                          </a:ln>
                          <a:solidFill>
                            <a:prstClr val="black"/>
                          </a:solidFill>
                          <a:effectLst/>
                          <a:uLnTx/>
                          <a:uFillTx/>
                          <a:latin typeface="+mn-lt"/>
                          <a:ea typeface="+mn-ea"/>
                          <a:cs typeface="+mn-cs"/>
                        </a:rPr>
                      </a:br>
                      <a:r>
                        <a:rPr kumimoji="0" lang="cs-CZ" sz="1100" b="0" i="0" u="none" strike="noStrike" kern="1200" cap="none" spc="0" normalizeH="0" baseline="0" noProof="0" dirty="0" smtClean="0">
                          <a:ln>
                            <a:noFill/>
                          </a:ln>
                          <a:solidFill>
                            <a:prstClr val="black"/>
                          </a:solidFill>
                          <a:effectLst/>
                          <a:uLnTx/>
                          <a:uFillTx/>
                          <a:latin typeface="+mn-lt"/>
                          <a:ea typeface="+mn-ea"/>
                          <a:cs typeface="+mn-cs"/>
                        </a:rPr>
                        <a:t>Šavle </a:t>
                      </a:r>
                      <a:r>
                        <a:rPr kumimoji="0" lang="cs-CZ" sz="1100" b="0" i="0" u="none" strike="noStrike" kern="1200" cap="none" spc="0" normalizeH="0" baseline="0" noProof="0" dirty="0" err="1" smtClean="0">
                          <a:ln>
                            <a:noFill/>
                          </a:ln>
                          <a:solidFill>
                            <a:prstClr val="black"/>
                          </a:solidFill>
                          <a:effectLst/>
                          <a:uLnTx/>
                          <a:uFillTx/>
                          <a:latin typeface="+mn-lt"/>
                          <a:ea typeface="+mn-ea"/>
                          <a:cs typeface="+mn-cs"/>
                        </a:rPr>
                        <a:t>vz</a:t>
                      </a:r>
                      <a:r>
                        <a:rPr kumimoji="0" lang="cs-CZ" sz="1100" b="0" i="0" u="none" strike="noStrike" kern="1200" cap="none" spc="0" normalizeH="0" baseline="0" noProof="0" dirty="0" smtClean="0">
                          <a:ln>
                            <a:noFill/>
                          </a:ln>
                          <a:solidFill>
                            <a:prstClr val="black"/>
                          </a:solidFill>
                          <a:effectLst/>
                          <a:uLnTx/>
                          <a:uFillTx/>
                          <a:latin typeface="+mn-lt"/>
                          <a:ea typeface="+mn-ea"/>
                          <a:cs typeface="+mn-cs"/>
                        </a:rPr>
                        <a:t>. 1862</a:t>
                      </a:r>
                    </a:p>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smtClean="0"/>
                        <a:t>Na límci zbrojního kabátu nosil 3 hvězdy, navíc kolem límce zbrojního kabátu úzká žlutá bavlněná porta. Dohlížel na chod celé setniny.</a:t>
                      </a:r>
                      <a:endParaRPr lang="cs-CZ" sz="1100" dirty="0"/>
                    </a:p>
                  </a:txBody>
                  <a:tcPr/>
                </a:tc>
              </a:tr>
              <a:tr h="370840">
                <a:tc>
                  <a:txBody>
                    <a:bodyPr/>
                    <a:lstStyle/>
                    <a:p>
                      <a:endParaRPr lang="cs-CZ" dirty="0"/>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sz="1100" dirty="0"/>
                    </a:p>
                  </a:txBody>
                  <a:tcPr/>
                </a:tc>
              </a:tr>
            </a:tbl>
          </a:graphicData>
        </a:graphic>
      </p:graphicFrame>
      <p:pic>
        <p:nvPicPr>
          <p:cNvPr id="6" name="Obrázek 5" descr="http://www.1866.cz/img/lor.gif">
            <a:hlinkClick r:id="rId5"/>
          </p:cNvPr>
          <p:cNvPicPr/>
          <p:nvPr/>
        </p:nvPicPr>
        <p:blipFill>
          <a:blip r:embed="rId6" cstate="print"/>
          <a:srcRect/>
          <a:stretch>
            <a:fillRect/>
          </a:stretch>
        </p:blipFill>
        <p:spPr bwMode="auto">
          <a:xfrm>
            <a:off x="5508104" y="2276872"/>
            <a:ext cx="1905000" cy="285750"/>
          </a:xfrm>
          <a:prstGeom prst="rect">
            <a:avLst/>
          </a:prstGeom>
          <a:noFill/>
          <a:ln w="9525">
            <a:noFill/>
            <a:miter lim="800000"/>
            <a:headEnd/>
            <a:tailEnd/>
          </a:ln>
        </p:spPr>
      </p:pic>
      <p:pic>
        <p:nvPicPr>
          <p:cNvPr id="14" name="Obrázek 13" descr="http://jicin.1866.cz/img/capral.gif">
            <a:hlinkClick r:id="rId5"/>
          </p:cNvPr>
          <p:cNvPicPr/>
          <p:nvPr/>
        </p:nvPicPr>
        <p:blipFill>
          <a:blip r:embed="rId7" cstate="print"/>
          <a:srcRect/>
          <a:stretch>
            <a:fillRect/>
          </a:stretch>
        </p:blipFill>
        <p:spPr bwMode="auto">
          <a:xfrm>
            <a:off x="2051720" y="1916832"/>
            <a:ext cx="1657350" cy="685800"/>
          </a:xfrm>
          <a:prstGeom prst="rect">
            <a:avLst/>
          </a:prstGeom>
          <a:noFill/>
          <a:ln w="9525">
            <a:noFill/>
            <a:miter lim="800000"/>
            <a:headEnd/>
            <a:tailEnd/>
          </a:ln>
        </p:spPr>
      </p:pic>
      <p:pic>
        <p:nvPicPr>
          <p:cNvPr id="15" name="Obrázek 14" descr="http://www.1866.cz/img/Desatnik.gif">
            <a:hlinkClick r:id="rId5"/>
          </p:cNvPr>
          <p:cNvPicPr/>
          <p:nvPr/>
        </p:nvPicPr>
        <p:blipFill>
          <a:blip r:embed="rId8" cstate="print"/>
          <a:srcRect/>
          <a:stretch>
            <a:fillRect/>
          </a:stretch>
        </p:blipFill>
        <p:spPr bwMode="auto">
          <a:xfrm>
            <a:off x="4211960" y="1988840"/>
            <a:ext cx="666750" cy="762000"/>
          </a:xfrm>
          <a:prstGeom prst="rect">
            <a:avLst/>
          </a:prstGeom>
          <a:noFill/>
          <a:ln w="9525">
            <a:noFill/>
            <a:miter lim="800000"/>
            <a:headEnd/>
            <a:tailEnd/>
          </a:ln>
        </p:spPr>
      </p:pic>
      <p:pic>
        <p:nvPicPr>
          <p:cNvPr id="16" name="Obrázek 15" descr="http://www.1866.cz/img/ps.gif">
            <a:hlinkClick r:id="rId5"/>
          </p:cNvPr>
          <p:cNvPicPr/>
          <p:nvPr/>
        </p:nvPicPr>
        <p:blipFill>
          <a:blip r:embed="rId9" cstate="print"/>
          <a:srcRect/>
          <a:stretch>
            <a:fillRect/>
          </a:stretch>
        </p:blipFill>
        <p:spPr bwMode="auto">
          <a:xfrm>
            <a:off x="5796136" y="2564904"/>
            <a:ext cx="1224136" cy="480566"/>
          </a:xfrm>
          <a:prstGeom prst="rect">
            <a:avLst/>
          </a:prstGeom>
          <a:noFill/>
          <a:ln w="9525">
            <a:noFill/>
            <a:miter lim="800000"/>
            <a:headEnd/>
            <a:tailEnd/>
          </a:ln>
        </p:spPr>
      </p:pic>
      <p:pic>
        <p:nvPicPr>
          <p:cNvPr id="23" name="Obrázek 22" descr="http://www.1866.cz/img/lor.gif">
            <a:hlinkClick r:id="rId5"/>
          </p:cNvPr>
          <p:cNvPicPr/>
          <p:nvPr/>
        </p:nvPicPr>
        <p:blipFill>
          <a:blip r:embed="rId6" cstate="print"/>
          <a:srcRect/>
          <a:stretch>
            <a:fillRect/>
          </a:stretch>
        </p:blipFill>
        <p:spPr bwMode="auto">
          <a:xfrm>
            <a:off x="5436096" y="3429000"/>
            <a:ext cx="1905000" cy="285750"/>
          </a:xfrm>
          <a:prstGeom prst="rect">
            <a:avLst/>
          </a:prstGeom>
          <a:noFill/>
          <a:ln w="9525">
            <a:noFill/>
            <a:miter lim="800000"/>
            <a:headEnd/>
            <a:tailEnd/>
          </a:ln>
        </p:spPr>
      </p:pic>
      <p:pic>
        <p:nvPicPr>
          <p:cNvPr id="24" name="Obrázek 23" descr="http://www.1866.cz/img/ps.gif">
            <a:hlinkClick r:id="rId5"/>
          </p:cNvPr>
          <p:cNvPicPr/>
          <p:nvPr/>
        </p:nvPicPr>
        <p:blipFill>
          <a:blip r:embed="rId9" cstate="print"/>
          <a:srcRect/>
          <a:stretch>
            <a:fillRect/>
          </a:stretch>
        </p:blipFill>
        <p:spPr bwMode="auto">
          <a:xfrm>
            <a:off x="5868144" y="3645024"/>
            <a:ext cx="1224136" cy="480566"/>
          </a:xfrm>
          <a:prstGeom prst="rect">
            <a:avLst/>
          </a:prstGeom>
          <a:noFill/>
          <a:ln w="9525">
            <a:noFill/>
            <a:miter lim="800000"/>
            <a:headEnd/>
            <a:tailEnd/>
          </a:ln>
        </p:spPr>
      </p:pic>
      <p:pic>
        <p:nvPicPr>
          <p:cNvPr id="25" name="Obrázek 24" descr="http://www.1866.cz/img/lor.gif">
            <a:hlinkClick r:id="rId5"/>
          </p:cNvPr>
          <p:cNvPicPr/>
          <p:nvPr/>
        </p:nvPicPr>
        <p:blipFill>
          <a:blip r:embed="rId6" cstate="print"/>
          <a:srcRect/>
          <a:stretch>
            <a:fillRect/>
          </a:stretch>
        </p:blipFill>
        <p:spPr bwMode="auto">
          <a:xfrm>
            <a:off x="5364088" y="4797152"/>
            <a:ext cx="1905000" cy="285750"/>
          </a:xfrm>
          <a:prstGeom prst="rect">
            <a:avLst/>
          </a:prstGeom>
          <a:noFill/>
          <a:ln w="9525">
            <a:noFill/>
            <a:miter lim="800000"/>
            <a:headEnd/>
            <a:tailEnd/>
          </a:ln>
        </p:spPr>
      </p:pic>
      <p:pic>
        <p:nvPicPr>
          <p:cNvPr id="26" name="Obrázek 25" descr="http://www.1866.cz/img/ps.gif">
            <a:hlinkClick r:id="rId5"/>
          </p:cNvPr>
          <p:cNvPicPr/>
          <p:nvPr/>
        </p:nvPicPr>
        <p:blipFill>
          <a:blip r:embed="rId9" cstate="print"/>
          <a:srcRect/>
          <a:stretch>
            <a:fillRect/>
          </a:stretch>
        </p:blipFill>
        <p:spPr bwMode="auto">
          <a:xfrm>
            <a:off x="5868144" y="5013176"/>
            <a:ext cx="1224136" cy="480566"/>
          </a:xfrm>
          <a:prstGeom prst="rect">
            <a:avLst/>
          </a:prstGeom>
          <a:noFill/>
          <a:ln w="9525">
            <a:noFill/>
            <a:miter lim="800000"/>
            <a:headEnd/>
            <a:tailEnd/>
          </a:ln>
        </p:spPr>
      </p:pic>
      <p:pic>
        <p:nvPicPr>
          <p:cNvPr id="44034" name="Picture 2" descr="http://www.1866.cz/img/Sikovatelk.gif"/>
          <p:cNvPicPr>
            <a:picLocks noChangeAspect="1" noChangeArrowheads="1"/>
          </p:cNvPicPr>
          <p:nvPr/>
        </p:nvPicPr>
        <p:blipFill>
          <a:blip r:embed="rId10" cstate="print"/>
          <a:srcRect/>
          <a:stretch>
            <a:fillRect/>
          </a:stretch>
        </p:blipFill>
        <p:spPr bwMode="auto">
          <a:xfrm>
            <a:off x="4283968" y="3212976"/>
            <a:ext cx="666750" cy="762000"/>
          </a:xfrm>
          <a:prstGeom prst="rect">
            <a:avLst/>
          </a:prstGeom>
          <a:noFill/>
        </p:spPr>
      </p:pic>
      <p:pic>
        <p:nvPicPr>
          <p:cNvPr id="28" name="Picture 2" descr="http://www.1866.cz/img/Sikovatelk.gif"/>
          <p:cNvPicPr>
            <a:picLocks noChangeAspect="1" noChangeArrowheads="1"/>
          </p:cNvPicPr>
          <p:nvPr/>
        </p:nvPicPr>
        <p:blipFill>
          <a:blip r:embed="rId10" cstate="print"/>
          <a:srcRect/>
          <a:stretch>
            <a:fillRect/>
          </a:stretch>
        </p:blipFill>
        <p:spPr bwMode="auto">
          <a:xfrm>
            <a:off x="4283968" y="4365104"/>
            <a:ext cx="666750" cy="762000"/>
          </a:xfrm>
          <a:prstGeom prst="rect">
            <a:avLst/>
          </a:prstGeom>
          <a:noFill/>
        </p:spPr>
      </p:pic>
      <p:pic>
        <p:nvPicPr>
          <p:cNvPr id="44036" name="Picture 4" descr="http://jicin.1866.cz/img/sikovatel.gif"/>
          <p:cNvPicPr>
            <a:picLocks noChangeAspect="1" noChangeArrowheads="1"/>
          </p:cNvPicPr>
          <p:nvPr/>
        </p:nvPicPr>
        <p:blipFill>
          <a:blip r:embed="rId11" cstate="print"/>
          <a:srcRect/>
          <a:stretch>
            <a:fillRect/>
          </a:stretch>
        </p:blipFill>
        <p:spPr bwMode="auto">
          <a:xfrm>
            <a:off x="2051720" y="4293096"/>
            <a:ext cx="1657350" cy="685800"/>
          </a:xfrm>
          <a:prstGeom prst="rect">
            <a:avLst/>
          </a:prstGeom>
          <a:noFill/>
        </p:spPr>
      </p:pic>
      <p:pic>
        <p:nvPicPr>
          <p:cNvPr id="29" name="Obrázek 28" descr="zuksfira.gif"/>
          <p:cNvPicPr>
            <a:picLocks noChangeAspect="1"/>
          </p:cNvPicPr>
          <p:nvPr/>
        </p:nvPicPr>
        <p:blipFill>
          <a:blip r:embed="rId12" cstate="print"/>
          <a:stretch>
            <a:fillRect/>
          </a:stretch>
        </p:blipFill>
        <p:spPr>
          <a:xfrm>
            <a:off x="1979712" y="3212977"/>
            <a:ext cx="1728192" cy="648072"/>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539552" y="18864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smtClean="0">
                <a:ln>
                  <a:noFill/>
                </a:ln>
                <a:solidFill>
                  <a:schemeClr val="tx1"/>
                </a:solidFill>
                <a:effectLst/>
                <a:uLnTx/>
                <a:uFillTx/>
                <a:latin typeface="+mj-lt"/>
                <a:ea typeface="+mj-ea"/>
                <a:cs typeface="+mj-cs"/>
              </a:rPr>
              <a:t>Jak poznáme hodnosti důstojníků?</a:t>
            </a: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Zástupný symbol pro obsah 2"/>
          <p:cNvSpPr txBox="1">
            <a:spLocks/>
          </p:cNvSpPr>
          <p:nvPr/>
        </p:nvSpPr>
        <p:spPr>
          <a:xfrm>
            <a:off x="251520" y="1600200"/>
            <a:ext cx="8892480" cy="4525963"/>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smtClean="0">
                <a:ln>
                  <a:noFill/>
                </a:ln>
                <a:solidFill>
                  <a:schemeClr val="tx1"/>
                </a:solidFill>
                <a:effectLst/>
                <a:uLnTx/>
                <a:uFillTx/>
                <a:latin typeface="+mn-lt"/>
                <a:ea typeface="+mn-ea"/>
                <a:cs typeface="+mn-cs"/>
              </a:rPr>
              <a:t/>
            </a:r>
            <a:br>
              <a:rPr kumimoji="0" lang="cs-CZ" sz="3200" b="0" i="0" u="none" strike="noStrike" kern="1200" cap="none" spc="0" normalizeH="0" baseline="0" noProof="0" smtClean="0">
                <a:ln>
                  <a:noFill/>
                </a:ln>
                <a:solidFill>
                  <a:schemeClr val="tx1"/>
                </a:solidFill>
                <a:effectLst/>
                <a:uLnTx/>
                <a:uFillTx/>
                <a:latin typeface="+mn-lt"/>
                <a:ea typeface="+mn-ea"/>
                <a:cs typeface="+mn-cs"/>
              </a:rPr>
            </a:br>
            <a:endParaRPr kumimoji="0" lang="cs-CZ"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smtClean="0">
                <a:ln>
                  <a:noFill/>
                </a:ln>
                <a:solidFill>
                  <a:schemeClr val="tx1"/>
                </a:solidFill>
                <a:effectLst/>
                <a:uLnTx/>
                <a:uFillTx/>
                <a:latin typeface="+mn-lt"/>
                <a:ea typeface="+mn-ea"/>
                <a:cs typeface="+mn-cs"/>
              </a:rPr>
              <a:t/>
            </a:r>
            <a:br>
              <a:rPr kumimoji="0" lang="cs-CZ" sz="3200" b="0" i="0" u="none" strike="noStrike" kern="1200" cap="none" spc="0" normalizeH="0" baseline="0" noProof="0" smtClean="0">
                <a:ln>
                  <a:noFill/>
                </a:ln>
                <a:solidFill>
                  <a:schemeClr val="tx1"/>
                </a:solidFill>
                <a:effectLst/>
                <a:uLnTx/>
                <a:uFillTx/>
                <a:latin typeface="+mn-lt"/>
                <a:ea typeface="+mn-ea"/>
                <a:cs typeface="+mn-cs"/>
              </a:rPr>
            </a:br>
            <a:endParaRPr kumimoji="0" lang="cs-CZ"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smtClean="0">
                <a:ln>
                  <a:noFill/>
                </a:ln>
                <a:solidFill>
                  <a:schemeClr val="tx1"/>
                </a:solidFill>
                <a:effectLst/>
                <a:uLnTx/>
                <a:uFillTx/>
                <a:latin typeface="+mn-lt"/>
                <a:ea typeface="+mn-ea"/>
                <a:cs typeface="+mn-cs"/>
              </a:rPr>
              <a:t/>
            </a:r>
            <a:br>
              <a:rPr kumimoji="0" lang="cs-CZ" sz="3200" b="0" i="0" u="none" strike="noStrike" kern="1200" cap="none" spc="0" normalizeH="0" baseline="0" noProof="0" smtClean="0">
                <a:ln>
                  <a:noFill/>
                </a:ln>
                <a:solidFill>
                  <a:schemeClr val="tx1"/>
                </a:solidFill>
                <a:effectLst/>
                <a:uLnTx/>
                <a:uFillTx/>
                <a:latin typeface="+mn-lt"/>
                <a:ea typeface="+mn-ea"/>
                <a:cs typeface="+mn-cs"/>
              </a:rPr>
            </a:br>
            <a:endParaRPr kumimoji="0" lang="cs-CZ"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smtClean="0">
                <a:ln>
                  <a:noFill/>
                </a:ln>
                <a:solidFill>
                  <a:schemeClr val="tx1"/>
                </a:solidFill>
                <a:effectLst/>
                <a:uLnTx/>
                <a:uFillTx/>
                <a:latin typeface="+mn-lt"/>
                <a:ea typeface="+mn-ea"/>
                <a:cs typeface="+mn-cs"/>
              </a:rPr>
              <a:t>Gefreiter</a:t>
            </a:r>
            <a:br>
              <a:rPr kumimoji="0" lang="cs-CZ" sz="3200" b="0" i="0" u="none" strike="noStrike" kern="1200" cap="none" spc="0" normalizeH="0" baseline="0" noProof="0" smtClean="0">
                <a:ln>
                  <a:noFill/>
                </a:ln>
                <a:solidFill>
                  <a:schemeClr val="tx1"/>
                </a:solidFill>
                <a:effectLst/>
                <a:uLnTx/>
                <a:uFillTx/>
                <a:latin typeface="+mn-lt"/>
                <a:ea typeface="+mn-ea"/>
                <a:cs typeface="+mn-cs"/>
              </a:rPr>
            </a:br>
            <a:r>
              <a:rPr kumimoji="0" lang="cs-CZ" sz="3200" b="0" i="0" u="none" strike="noStrike" kern="1200" cap="none" spc="0" normalizeH="0" baseline="0" noProof="0" smtClean="0">
                <a:ln>
                  <a:noFill/>
                </a:ln>
                <a:solidFill>
                  <a:schemeClr val="tx1"/>
                </a:solidFill>
                <a:effectLst/>
                <a:uLnTx/>
                <a:uFillTx/>
                <a:latin typeface="+mn-lt"/>
                <a:ea typeface="+mn-ea"/>
                <a:cs typeface="+mn-cs"/>
              </a:rPr>
              <a:t>Svobodník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smtClean="0">
                <a:ln>
                  <a:noFill/>
                </a:ln>
                <a:solidFill>
                  <a:schemeClr val="tx1"/>
                </a:solidFill>
                <a:effectLst/>
                <a:uLnTx/>
                <a:uFillTx/>
                <a:latin typeface="+mn-lt"/>
                <a:ea typeface="+mn-ea"/>
                <a:cs typeface="+mn-cs"/>
              </a:rPr>
              <a:t/>
            </a:r>
            <a:br>
              <a:rPr kumimoji="0" lang="cs-CZ" sz="3200" b="0" i="0" u="none" strike="noStrike" kern="1200" cap="none" spc="0" normalizeH="0" baseline="0" noProof="0" smtClean="0">
                <a:ln>
                  <a:noFill/>
                </a:ln>
                <a:solidFill>
                  <a:schemeClr val="tx1"/>
                </a:solidFill>
                <a:effectLst/>
                <a:uLnTx/>
                <a:uFillTx/>
                <a:latin typeface="+mn-lt"/>
                <a:ea typeface="+mn-ea"/>
                <a:cs typeface="+mn-cs"/>
              </a:rPr>
            </a:br>
            <a:r>
              <a:rPr kumimoji="0" lang="cs-CZ" sz="3200" b="0" i="0" u="none" strike="noStrike" kern="1200" cap="none" spc="0" normalizeH="0" baseline="0" noProof="0" smtClean="0">
                <a:ln>
                  <a:noFill/>
                </a:ln>
                <a:solidFill>
                  <a:schemeClr val="tx1"/>
                </a:solidFill>
                <a:effectLst/>
                <a:uLnTx/>
                <a:uFillTx/>
                <a:latin typeface="+mn-lt"/>
                <a:ea typeface="+mn-ea"/>
                <a:cs typeface="+mn-cs"/>
                <a:hlinkClick r:id="rId2"/>
              </a:rPr>
              <a:t>Egalisace</a:t>
            </a:r>
            <a:endParaRPr kumimoji="0" lang="cs-CZ"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smtClean="0">
                <a:ln>
                  <a:noFill/>
                </a:ln>
                <a:solidFill>
                  <a:schemeClr val="tx1"/>
                </a:solidFill>
                <a:effectLst/>
                <a:uLnTx/>
                <a:uFillTx/>
                <a:latin typeface="+mn-lt"/>
                <a:ea typeface="+mn-ea"/>
                <a:cs typeface="+mn-cs"/>
              </a:rPr>
              <a:t/>
            </a:r>
            <a:br>
              <a:rPr kumimoji="0" lang="cs-CZ" sz="3200" b="0" i="0" u="none" strike="noStrike" kern="1200" cap="none" spc="0" normalizeH="0" baseline="0" noProof="0" smtClean="0">
                <a:ln>
                  <a:noFill/>
                </a:ln>
                <a:solidFill>
                  <a:schemeClr val="tx1"/>
                </a:solidFill>
                <a:effectLst/>
                <a:uLnTx/>
                <a:uFillTx/>
                <a:latin typeface="+mn-lt"/>
                <a:ea typeface="+mn-ea"/>
                <a:cs typeface="+mn-cs"/>
              </a:rPr>
            </a:br>
            <a:r>
              <a:rPr kumimoji="0" lang="cs-CZ" sz="3200" b="0" i="0" u="none" strike="noStrike" kern="1200" cap="none" spc="0" normalizeH="0" baseline="0" noProof="0" smtClean="0">
                <a:ln>
                  <a:noFill/>
                </a:ln>
                <a:solidFill>
                  <a:schemeClr val="tx1"/>
                </a:solidFill>
                <a:effectLst/>
                <a:uLnTx/>
                <a:uFillTx/>
                <a:latin typeface="+mn-lt"/>
                <a:ea typeface="+mn-ea"/>
                <a:cs typeface="+mn-cs"/>
                <a:hlinkClick r:id="rId3"/>
              </a:rPr>
              <a:t>Čáko vz. 1862</a:t>
            </a:r>
            <a:endParaRPr kumimoji="0" lang="cs-CZ"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smtClean="0">
                <a:ln>
                  <a:noFill/>
                </a:ln>
                <a:solidFill>
                  <a:schemeClr val="tx1"/>
                </a:solidFill>
                <a:effectLst/>
                <a:uLnTx/>
                <a:uFillTx/>
                <a:latin typeface="+mn-lt"/>
                <a:ea typeface="+mn-ea"/>
                <a:cs typeface="+mn-cs"/>
              </a:rPr>
              <a:t/>
            </a:r>
            <a:br>
              <a:rPr kumimoji="0" lang="cs-CZ" sz="3200" b="0" i="0" u="none" strike="noStrike" kern="1200" cap="none" spc="0" normalizeH="0" baseline="0" noProof="0" smtClean="0">
                <a:ln>
                  <a:noFill/>
                </a:ln>
                <a:solidFill>
                  <a:schemeClr val="tx1"/>
                </a:solidFill>
                <a:effectLst/>
                <a:uLnTx/>
                <a:uFillTx/>
                <a:latin typeface="+mn-lt"/>
                <a:ea typeface="+mn-ea"/>
                <a:cs typeface="+mn-cs"/>
              </a:rPr>
            </a:br>
            <a:r>
              <a:rPr kumimoji="0" lang="cs-CZ" sz="3200" b="0" i="0" u="none" strike="noStrike" kern="1200" cap="none" spc="0" normalizeH="0" baseline="0" noProof="0" smtClean="0">
                <a:ln>
                  <a:noFill/>
                </a:ln>
                <a:solidFill>
                  <a:schemeClr val="tx1"/>
                </a:solidFill>
                <a:effectLst/>
                <a:uLnTx/>
                <a:uFillTx/>
                <a:latin typeface="+mn-lt"/>
                <a:ea typeface="+mn-ea"/>
                <a:cs typeface="+mn-cs"/>
                <a:hlinkClick r:id="rId4"/>
              </a:rPr>
              <a:t>Puška pro pěchotu ( Infanteriegewehr ) vz. 1854/I</a:t>
            </a:r>
            <a:endParaRPr kumimoji="0" lang="cs-CZ"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6" name="Tabulka 5"/>
          <p:cNvGraphicFramePr>
            <a:graphicFrameLocks noGrp="1"/>
          </p:cNvGraphicFramePr>
          <p:nvPr/>
        </p:nvGraphicFramePr>
        <p:xfrm>
          <a:off x="179510" y="1340768"/>
          <a:ext cx="8964490" cy="5195376"/>
        </p:xfrm>
        <a:graphic>
          <a:graphicData uri="http://schemas.openxmlformats.org/drawingml/2006/table">
            <a:tbl>
              <a:tblPr firstRow="1" bandRow="1">
                <a:tableStyleId>{5C22544A-7EE6-4342-B048-85BDC9FD1C3A}</a:tableStyleId>
              </a:tblPr>
              <a:tblGrid>
                <a:gridCol w="1792898"/>
                <a:gridCol w="1792898"/>
                <a:gridCol w="1792898"/>
                <a:gridCol w="1750100"/>
                <a:gridCol w="1835696"/>
              </a:tblGrid>
              <a:tr h="1728192">
                <a:tc>
                  <a:txBody>
                    <a:bodyPr/>
                    <a:lstStyle/>
                    <a:p>
                      <a:r>
                        <a:rPr lang="cs-CZ" sz="1800" kern="1200" dirty="0" err="1" smtClean="0">
                          <a:solidFill>
                            <a:schemeClr val="dk1"/>
                          </a:solidFill>
                          <a:latin typeface="+mn-lt"/>
                          <a:ea typeface="+mn-ea"/>
                          <a:cs typeface="+mn-cs"/>
                        </a:rPr>
                        <a:t>Unterlieutenant</a:t>
                      </a:r>
                      <a:r>
                        <a:rPr lang="cs-CZ" sz="1800" kern="1200" dirty="0" smtClean="0">
                          <a:solidFill>
                            <a:schemeClr val="dk1"/>
                          </a:solidFill>
                          <a:latin typeface="+mn-lt"/>
                          <a:ea typeface="+mn-ea"/>
                          <a:cs typeface="+mn-cs"/>
                        </a:rPr>
                        <a:t/>
                      </a:r>
                      <a:br>
                        <a:rPr lang="cs-CZ" sz="1800" kern="1200" dirty="0" smtClean="0">
                          <a:solidFill>
                            <a:schemeClr val="dk1"/>
                          </a:solidFill>
                          <a:latin typeface="+mn-lt"/>
                          <a:ea typeface="+mn-ea"/>
                          <a:cs typeface="+mn-cs"/>
                        </a:rPr>
                      </a:br>
                      <a:r>
                        <a:rPr lang="cs-CZ" sz="1800" kern="1200" dirty="0" smtClean="0">
                          <a:solidFill>
                            <a:schemeClr val="dk1"/>
                          </a:solidFill>
                          <a:latin typeface="+mn-lt"/>
                          <a:ea typeface="+mn-ea"/>
                          <a:cs typeface="+mn-cs"/>
                        </a:rPr>
                        <a:t>Podporučík</a:t>
                      </a:r>
                      <a:endParaRPr lang="cs-CZ" dirty="0" smtClean="0"/>
                    </a:p>
                  </a:txBody>
                  <a:tcPr/>
                </a:tc>
                <a:tc>
                  <a:txBody>
                    <a:bodyPr/>
                    <a:lstStyle/>
                    <a:p>
                      <a:r>
                        <a:rPr lang="cs-CZ" dirty="0" err="1" smtClean="0">
                          <a:hlinkClick r:id="rId2"/>
                        </a:rPr>
                        <a:t>Egalisace</a:t>
                      </a:r>
                      <a:endParaRPr lang="cs-CZ" dirty="0"/>
                    </a:p>
                  </a:txBody>
                  <a:tcPr/>
                </a:tc>
                <a:tc>
                  <a:txBody>
                    <a:bodyPr/>
                    <a:lstStyle/>
                    <a:p>
                      <a:r>
                        <a:rPr lang="cs-CZ" sz="1800" b="1" u="sng" kern="1200" dirty="0" smtClean="0">
                          <a:solidFill>
                            <a:schemeClr val="lt1"/>
                          </a:solidFill>
                          <a:latin typeface="+mn-lt"/>
                          <a:ea typeface="+mn-ea"/>
                          <a:cs typeface="+mn-cs"/>
                          <a:hlinkClick r:id="rId3"/>
                        </a:rPr>
                        <a:t>Čáko </a:t>
                      </a:r>
                      <a:r>
                        <a:rPr lang="cs-CZ" sz="1800" b="1" u="sng" kern="1200" dirty="0" err="1" smtClean="0">
                          <a:solidFill>
                            <a:schemeClr val="lt1"/>
                          </a:solidFill>
                          <a:latin typeface="+mn-lt"/>
                          <a:ea typeface="+mn-ea"/>
                          <a:cs typeface="+mn-cs"/>
                          <a:hlinkClick r:id="rId3"/>
                        </a:rPr>
                        <a:t>vz</a:t>
                      </a:r>
                      <a:r>
                        <a:rPr lang="cs-CZ" sz="1800" b="1" u="sng" kern="1200" dirty="0" smtClean="0">
                          <a:solidFill>
                            <a:schemeClr val="lt1"/>
                          </a:solidFill>
                          <a:latin typeface="+mn-lt"/>
                          <a:ea typeface="+mn-ea"/>
                          <a:cs typeface="+mn-cs"/>
                          <a:hlinkClick r:id="rId3"/>
                        </a:rPr>
                        <a:t>. 1862</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Důstojnická pěchotní šavle </a:t>
                      </a:r>
                      <a:r>
                        <a:rPr lang="cs-CZ" dirty="0" err="1" smtClean="0"/>
                        <a:t>vz</a:t>
                      </a:r>
                      <a:r>
                        <a:rPr lang="cs-CZ" dirty="0" smtClean="0"/>
                        <a:t>. 1861</a:t>
                      </a:r>
                    </a:p>
                  </a:txBody>
                  <a:tcPr/>
                </a:tc>
                <a:tc>
                  <a:txBody>
                    <a:bodyPr/>
                    <a:lstStyle/>
                    <a:p>
                      <a:r>
                        <a:rPr lang="cs-CZ" sz="1100" kern="1200" dirty="0" smtClean="0">
                          <a:solidFill>
                            <a:schemeClr val="dk1"/>
                          </a:solidFill>
                          <a:latin typeface="+mn-lt"/>
                          <a:ea typeface="+mn-ea"/>
                          <a:cs typeface="+mn-cs"/>
                        </a:rPr>
                        <a:t>Podporučík I. třídy , podporučík II. Třídy – 1 hvězda . Velitel čety, důstojníci této hodnosti většinou též ve funkci praporních adjutantů.</a:t>
                      </a:r>
                      <a:endParaRPr lang="cs-CZ" sz="1100" dirty="0"/>
                    </a:p>
                  </a:txBody>
                  <a:tcPr/>
                </a:tc>
              </a:tr>
              <a:tr h="370840">
                <a:tc>
                  <a:txBody>
                    <a:bodyPr/>
                    <a:lstStyle/>
                    <a:p>
                      <a:r>
                        <a:rPr lang="cs-CZ" dirty="0" err="1" smtClean="0"/>
                        <a:t>Oberlieutenant</a:t>
                      </a:r>
                      <a:r>
                        <a:rPr lang="cs-CZ" dirty="0" smtClean="0"/>
                        <a:t/>
                      </a:r>
                      <a:br>
                        <a:rPr lang="cs-CZ" dirty="0" smtClean="0"/>
                      </a:br>
                      <a:r>
                        <a:rPr lang="cs-CZ" dirty="0" smtClean="0"/>
                        <a:t>Nadporučík</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p>
                      <a:endParaRPr lang="cs-CZ" dirty="0"/>
                    </a:p>
                  </a:txBody>
                  <a:tcPr/>
                </a:tc>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Důstojnická pěchotní šavle </a:t>
                      </a:r>
                      <a:r>
                        <a:rPr lang="cs-CZ" dirty="0" err="1" smtClean="0"/>
                        <a:t>vz</a:t>
                      </a:r>
                      <a:r>
                        <a:rPr lang="cs-CZ" dirty="0" smtClean="0"/>
                        <a:t>. 1861</a:t>
                      </a:r>
                    </a:p>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txBody>
                  <a:tcPr/>
                </a:tc>
                <a:tc>
                  <a:txBody>
                    <a:bodyPr/>
                    <a:lstStyle/>
                    <a:p>
                      <a:r>
                        <a:rPr lang="cs-CZ" sz="1100" dirty="0" smtClean="0"/>
                        <a:t>Nadporučík ( </a:t>
                      </a:r>
                      <a:r>
                        <a:rPr lang="cs-CZ" sz="1100" dirty="0" err="1" smtClean="0"/>
                        <a:t>Oberlieutenant</a:t>
                      </a:r>
                      <a:r>
                        <a:rPr lang="cs-CZ" sz="1100" dirty="0" smtClean="0"/>
                        <a:t> ) – 2 hvězdy. Zástupce velitele setniny , důstojník v této hodnosti obvykle zastával funkci plukovního adjutanta</a:t>
                      </a:r>
                      <a:endParaRPr lang="cs-CZ" sz="1100" dirty="0"/>
                    </a:p>
                  </a:txBody>
                  <a:tcPr/>
                </a:tc>
              </a:tr>
              <a:tr h="1633304">
                <a:tc>
                  <a:txBody>
                    <a:bodyPr/>
                    <a:lstStyle/>
                    <a:p>
                      <a:r>
                        <a:rPr lang="cs-CZ" dirty="0" err="1" smtClean="0"/>
                        <a:t>Hauptmann</a:t>
                      </a:r>
                      <a:r>
                        <a:rPr lang="cs-CZ" dirty="0" smtClean="0"/>
                        <a:t/>
                      </a:r>
                      <a:br>
                        <a:rPr lang="cs-CZ" dirty="0" smtClean="0"/>
                      </a:br>
                      <a:r>
                        <a:rPr lang="cs-CZ" dirty="0" smtClean="0"/>
                        <a:t>Setník</a:t>
                      </a:r>
                      <a:endParaRPr lang="cs-CZ" dirty="0"/>
                    </a:p>
                  </a:txBody>
                  <a:tcPr/>
                </a:tc>
                <a:tc>
                  <a:txBody>
                    <a:bodyPr/>
                    <a:lstStyle/>
                    <a:p>
                      <a:endParaRPr lang="cs-CZ" dirty="0"/>
                    </a:p>
                  </a:txBody>
                  <a:tcPr/>
                </a:tc>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Důstojnická pěchotní šavle </a:t>
                      </a:r>
                      <a:r>
                        <a:rPr lang="cs-CZ" dirty="0" err="1" smtClean="0"/>
                        <a:t>vz</a:t>
                      </a:r>
                      <a:r>
                        <a:rPr lang="cs-CZ" dirty="0" smtClean="0"/>
                        <a:t>. 1861</a:t>
                      </a:r>
                    </a:p>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smtClean="0"/>
                        <a:t>Setník I. třídy , setník II. třídy ( </a:t>
                      </a:r>
                      <a:r>
                        <a:rPr lang="cs-CZ" sz="1100" dirty="0" err="1" smtClean="0"/>
                        <a:t>Hauptmann</a:t>
                      </a:r>
                      <a:r>
                        <a:rPr lang="cs-CZ" sz="1100" dirty="0" smtClean="0"/>
                        <a:t> I. </a:t>
                      </a:r>
                      <a:r>
                        <a:rPr lang="cs-CZ" sz="1100" dirty="0" err="1" smtClean="0"/>
                        <a:t>Classe</a:t>
                      </a:r>
                      <a:r>
                        <a:rPr lang="cs-CZ" sz="1100" dirty="0" smtClean="0"/>
                        <a:t> , </a:t>
                      </a:r>
                      <a:r>
                        <a:rPr lang="cs-CZ" sz="1100" dirty="0" err="1" smtClean="0"/>
                        <a:t>Hauptmann</a:t>
                      </a:r>
                      <a:r>
                        <a:rPr lang="cs-CZ" sz="1100" dirty="0" smtClean="0"/>
                        <a:t> I. </a:t>
                      </a:r>
                      <a:r>
                        <a:rPr lang="cs-CZ" sz="1100" dirty="0" err="1" smtClean="0"/>
                        <a:t>Classe</a:t>
                      </a:r>
                      <a:r>
                        <a:rPr lang="cs-CZ" sz="1100" dirty="0" smtClean="0"/>
                        <a:t> ) – 3 hvězdy. Velitel setniny.</a:t>
                      </a:r>
                      <a:endParaRPr lang="cs-CZ" sz="1100" dirty="0"/>
                    </a:p>
                  </a:txBody>
                  <a:tcPr/>
                </a:tc>
              </a:tr>
              <a:tr h="370840">
                <a:tc>
                  <a:txBody>
                    <a:bodyPr/>
                    <a:lstStyle/>
                    <a:p>
                      <a:endParaRPr lang="cs-CZ" dirty="0"/>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sz="1100" dirty="0"/>
                    </a:p>
                  </a:txBody>
                  <a:tcPr/>
                </a:tc>
              </a:tr>
            </a:tbl>
          </a:graphicData>
        </a:graphic>
      </p:graphicFrame>
      <p:pic>
        <p:nvPicPr>
          <p:cNvPr id="11" name="Obrázek 10" descr="http://www.1866.cz/img/leutenant.gif">
            <a:hlinkClick r:id="rId5"/>
          </p:cNvPr>
          <p:cNvPicPr/>
          <p:nvPr/>
        </p:nvPicPr>
        <p:blipFill>
          <a:blip r:embed="rId6" cstate="print"/>
          <a:srcRect/>
          <a:stretch>
            <a:fillRect/>
          </a:stretch>
        </p:blipFill>
        <p:spPr bwMode="auto">
          <a:xfrm>
            <a:off x="1979712" y="1988840"/>
            <a:ext cx="1657350" cy="685800"/>
          </a:xfrm>
          <a:prstGeom prst="rect">
            <a:avLst/>
          </a:prstGeom>
          <a:noFill/>
          <a:ln w="9525">
            <a:noFill/>
            <a:miter lim="800000"/>
            <a:headEnd/>
            <a:tailEnd/>
          </a:ln>
        </p:spPr>
      </p:pic>
      <p:pic>
        <p:nvPicPr>
          <p:cNvPr id="12" name="Obrázek 11" descr="http://www.1866.cz/img/Nadporucik.gif">
            <a:hlinkClick r:id="rId5"/>
          </p:cNvPr>
          <p:cNvPicPr/>
          <p:nvPr/>
        </p:nvPicPr>
        <p:blipFill>
          <a:blip r:embed="rId7" cstate="print"/>
          <a:srcRect/>
          <a:stretch>
            <a:fillRect/>
          </a:stretch>
        </p:blipFill>
        <p:spPr bwMode="auto">
          <a:xfrm>
            <a:off x="4283968" y="1916832"/>
            <a:ext cx="666750" cy="762000"/>
          </a:xfrm>
          <a:prstGeom prst="rect">
            <a:avLst/>
          </a:prstGeom>
          <a:noFill/>
          <a:ln w="9525">
            <a:noFill/>
            <a:miter lim="800000"/>
            <a:headEnd/>
            <a:tailEnd/>
          </a:ln>
        </p:spPr>
      </p:pic>
      <p:pic>
        <p:nvPicPr>
          <p:cNvPr id="13" name="Obrázek 12" descr="http://www.1866.cz/img/sav.gif">
            <a:hlinkClick r:id="rId5"/>
          </p:cNvPr>
          <p:cNvPicPr/>
          <p:nvPr/>
        </p:nvPicPr>
        <p:blipFill>
          <a:blip r:embed="rId8" cstate="print"/>
          <a:srcRect/>
          <a:stretch>
            <a:fillRect/>
          </a:stretch>
        </p:blipFill>
        <p:spPr bwMode="auto">
          <a:xfrm>
            <a:off x="5436096" y="2492896"/>
            <a:ext cx="1905000" cy="476250"/>
          </a:xfrm>
          <a:prstGeom prst="rect">
            <a:avLst/>
          </a:prstGeom>
          <a:noFill/>
          <a:ln w="9525">
            <a:noFill/>
            <a:miter lim="800000"/>
            <a:headEnd/>
            <a:tailEnd/>
          </a:ln>
        </p:spPr>
      </p:pic>
      <p:pic>
        <p:nvPicPr>
          <p:cNvPr id="16" name="Obrázek 15" descr="http://www.1866.cz/img/sav.gif">
            <a:hlinkClick r:id="rId5"/>
          </p:cNvPr>
          <p:cNvPicPr/>
          <p:nvPr/>
        </p:nvPicPr>
        <p:blipFill>
          <a:blip r:embed="rId8" cstate="print"/>
          <a:srcRect/>
          <a:stretch>
            <a:fillRect/>
          </a:stretch>
        </p:blipFill>
        <p:spPr bwMode="auto">
          <a:xfrm>
            <a:off x="5580112" y="5517232"/>
            <a:ext cx="1905000" cy="476250"/>
          </a:xfrm>
          <a:prstGeom prst="rect">
            <a:avLst/>
          </a:prstGeom>
          <a:noFill/>
          <a:ln w="9525">
            <a:noFill/>
            <a:miter lim="800000"/>
            <a:headEnd/>
            <a:tailEnd/>
          </a:ln>
        </p:spPr>
      </p:pic>
      <p:pic>
        <p:nvPicPr>
          <p:cNvPr id="17" name="Obrázek 16" descr="http://www.1866.cz/img/sav.gif">
            <a:hlinkClick r:id="rId5"/>
          </p:cNvPr>
          <p:cNvPicPr/>
          <p:nvPr/>
        </p:nvPicPr>
        <p:blipFill>
          <a:blip r:embed="rId8" cstate="print"/>
          <a:srcRect/>
          <a:stretch>
            <a:fillRect/>
          </a:stretch>
        </p:blipFill>
        <p:spPr bwMode="auto">
          <a:xfrm>
            <a:off x="5508104" y="4221088"/>
            <a:ext cx="1905000" cy="476250"/>
          </a:xfrm>
          <a:prstGeom prst="rect">
            <a:avLst/>
          </a:prstGeom>
          <a:noFill/>
          <a:ln w="9525">
            <a:noFill/>
            <a:miter lim="800000"/>
            <a:headEnd/>
            <a:tailEnd/>
          </a:ln>
        </p:spPr>
      </p:pic>
      <p:pic>
        <p:nvPicPr>
          <p:cNvPr id="18" name="Obrázek 17" descr="http://www.1866.cz/img/Nadporucik.gif">
            <a:hlinkClick r:id="rId5"/>
          </p:cNvPr>
          <p:cNvPicPr/>
          <p:nvPr/>
        </p:nvPicPr>
        <p:blipFill>
          <a:blip r:embed="rId7" cstate="print"/>
          <a:srcRect/>
          <a:stretch>
            <a:fillRect/>
          </a:stretch>
        </p:blipFill>
        <p:spPr bwMode="auto">
          <a:xfrm>
            <a:off x="4283968" y="3429000"/>
            <a:ext cx="666750" cy="762000"/>
          </a:xfrm>
          <a:prstGeom prst="rect">
            <a:avLst/>
          </a:prstGeom>
          <a:noFill/>
          <a:ln w="9525">
            <a:noFill/>
            <a:miter lim="800000"/>
            <a:headEnd/>
            <a:tailEnd/>
          </a:ln>
        </p:spPr>
      </p:pic>
      <p:pic>
        <p:nvPicPr>
          <p:cNvPr id="19" name="Zástupný symbol pro obsah 18" descr="Oberlaitnant.gif"/>
          <p:cNvPicPr>
            <a:picLocks noGrp="1" noChangeAspect="1"/>
          </p:cNvPicPr>
          <p:nvPr>
            <p:ph idx="1"/>
          </p:nvPr>
        </p:nvPicPr>
        <p:blipFill>
          <a:blip r:embed="rId9" cstate="print"/>
          <a:stretch>
            <a:fillRect/>
          </a:stretch>
        </p:blipFill>
        <p:spPr>
          <a:xfrm>
            <a:off x="2051720" y="3645024"/>
            <a:ext cx="1655356" cy="725810"/>
          </a:xfrm>
        </p:spPr>
      </p:pic>
      <p:pic>
        <p:nvPicPr>
          <p:cNvPr id="20" name="Obrázek 19" descr="setnikk.gif"/>
          <p:cNvPicPr>
            <a:picLocks noChangeAspect="1"/>
          </p:cNvPicPr>
          <p:nvPr/>
        </p:nvPicPr>
        <p:blipFill>
          <a:blip r:embed="rId10" cstate="print"/>
          <a:stretch>
            <a:fillRect/>
          </a:stretch>
        </p:blipFill>
        <p:spPr>
          <a:xfrm>
            <a:off x="4211960" y="5013176"/>
            <a:ext cx="864096" cy="1034423"/>
          </a:xfrm>
          <a:prstGeom prst="rect">
            <a:avLst/>
          </a:prstGeom>
        </p:spPr>
      </p:pic>
      <p:pic>
        <p:nvPicPr>
          <p:cNvPr id="21" name="Obrázek 20" descr="4.gif"/>
          <p:cNvPicPr>
            <a:picLocks noChangeAspect="1"/>
          </p:cNvPicPr>
          <p:nvPr/>
        </p:nvPicPr>
        <p:blipFill>
          <a:blip r:embed="rId11" cstate="print"/>
          <a:stretch>
            <a:fillRect/>
          </a:stretch>
        </p:blipFill>
        <p:spPr>
          <a:xfrm>
            <a:off x="1979712" y="4941168"/>
            <a:ext cx="1648089" cy="716285"/>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fontAlgn="base">
              <a:spcAft>
                <a:spcPct val="0"/>
              </a:spcAft>
            </a:pPr>
            <a:r>
              <a:rPr lang="cs-CZ" b="1" dirty="0" smtClean="0">
                <a:solidFill>
                  <a:srgbClr val="FFFF00"/>
                </a:solidFill>
                <a:latin typeface="Arial" charset="0"/>
                <a:cs typeface="Arial" charset="0"/>
              </a:rPr>
              <a:t>Kadetní setnina jičínského pěšího pluku č. 74.</a:t>
            </a:r>
            <a:endParaRPr lang="cs-CZ" dirty="0">
              <a:solidFill>
                <a:srgbClr val="FFFF00"/>
              </a:solidFill>
            </a:endParaRPr>
          </a:p>
        </p:txBody>
      </p:sp>
      <p:pic>
        <p:nvPicPr>
          <p:cNvPr id="5" name="Zástupný symbol pro obsah 4" descr="IMG_9705.JPG"/>
          <p:cNvPicPr>
            <a:picLocks noGrp="1" noChangeAspect="1"/>
          </p:cNvPicPr>
          <p:nvPr>
            <p:ph idx="1"/>
          </p:nvPr>
        </p:nvPicPr>
        <p:blipFill>
          <a:blip r:embed="rId2" cstate="print"/>
          <a:stretch>
            <a:fillRect/>
          </a:stretch>
        </p:blipFill>
        <p:spPr>
          <a:xfrm>
            <a:off x="611560" y="1600200"/>
            <a:ext cx="7884677" cy="5257800"/>
          </a:xfr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descr="C:\Users\Petr\Documents\1866\Austrian_Infantryman_Modena_Hungarian_regiment.JPG"/>
          <p:cNvPicPr>
            <a:picLocks noChangeAspect="1" noChangeArrowheads="1"/>
          </p:cNvPicPr>
          <p:nvPr/>
        </p:nvPicPr>
        <p:blipFill>
          <a:blip r:embed="rId2" cstate="print"/>
          <a:srcRect/>
          <a:stretch>
            <a:fillRect/>
          </a:stretch>
        </p:blipFill>
        <p:spPr bwMode="auto">
          <a:xfrm>
            <a:off x="2699792" y="0"/>
            <a:ext cx="36195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1866 pěchota výřez1.jpg"/>
          <p:cNvPicPr>
            <a:picLocks noGrp="1" noChangeAspect="1"/>
          </p:cNvPicPr>
          <p:nvPr>
            <p:ph idx="1"/>
          </p:nvPr>
        </p:nvPicPr>
        <p:blipFill>
          <a:blip r:embed="rId2" cstate="print"/>
          <a:stretch>
            <a:fillRect/>
          </a:stretch>
        </p:blipFill>
        <p:spPr>
          <a:xfrm>
            <a:off x="2339752" y="404664"/>
            <a:ext cx="4536504" cy="5998683"/>
          </a:xfr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austria.png"/>
          <p:cNvPicPr>
            <a:picLocks noGrp="1" noChangeAspect="1"/>
          </p:cNvPicPr>
          <p:nvPr>
            <p:ph idx="1"/>
          </p:nvPr>
        </p:nvPicPr>
        <p:blipFill>
          <a:blip r:embed="rId2" cstate="print"/>
          <a:stretch>
            <a:fillRect/>
          </a:stretch>
        </p:blipFill>
        <p:spPr>
          <a:xfrm>
            <a:off x="1763688" y="-32857"/>
            <a:ext cx="5874898" cy="6890857"/>
          </a:xfr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C:\Users\Petr\Documents\1866\41.jpg"/>
          <p:cNvPicPr>
            <a:picLocks noChangeAspect="1" noChangeArrowheads="1"/>
          </p:cNvPicPr>
          <p:nvPr/>
        </p:nvPicPr>
        <p:blipFill>
          <a:blip r:embed="rId2" cstate="print"/>
          <a:srcRect/>
          <a:stretch>
            <a:fillRect/>
          </a:stretch>
        </p:blipFill>
        <p:spPr bwMode="auto">
          <a:xfrm>
            <a:off x="2267744" y="-80019"/>
            <a:ext cx="4555966" cy="6938019"/>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austrian2.png"/>
          <p:cNvPicPr>
            <a:picLocks noGrp="1" noChangeAspect="1"/>
          </p:cNvPicPr>
          <p:nvPr>
            <p:ph idx="1"/>
          </p:nvPr>
        </p:nvPicPr>
        <p:blipFill>
          <a:blip r:embed="rId2" cstate="print"/>
          <a:stretch>
            <a:fillRect/>
          </a:stretch>
        </p:blipFill>
        <p:spPr>
          <a:xfrm>
            <a:off x="1403648" y="-32203"/>
            <a:ext cx="5875965" cy="6890203"/>
          </a:xfr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title"/>
          </p:nvPr>
        </p:nvSpPr>
        <p:spPr/>
        <p:txBody>
          <a:bodyPr/>
          <a:lstStyle/>
          <a:p>
            <a:pPr eaLnBrk="1" hangingPunct="1"/>
            <a:endParaRPr lang="cs-CZ" smtClean="0"/>
          </a:p>
        </p:txBody>
      </p:sp>
      <p:pic>
        <p:nvPicPr>
          <p:cNvPr id="8195" name="Picture 4" descr="03b_Bitva u Hradce Králové_jan Jak"/>
          <p:cNvPicPr>
            <a:picLocks noChangeAspect="1" noChangeArrowheads="1"/>
          </p:cNvPicPr>
          <p:nvPr/>
        </p:nvPicPr>
        <p:blipFill>
          <a:blip r:embed="rId3" cstate="print"/>
          <a:srcRect/>
          <a:stretch>
            <a:fillRect/>
          </a:stretch>
        </p:blipFill>
        <p:spPr bwMode="auto">
          <a:xfrm>
            <a:off x="2395538" y="204788"/>
            <a:ext cx="4702175" cy="6442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C:\Users\Petr\Desktop\Svíb\v 015.jpg"/>
          <p:cNvPicPr>
            <a:picLocks noChangeAspect="1" noChangeArrowheads="1"/>
          </p:cNvPicPr>
          <p:nvPr/>
        </p:nvPicPr>
        <p:blipFill>
          <a:blip r:embed="rId2" cstate="print"/>
          <a:srcRect/>
          <a:stretch>
            <a:fillRect/>
          </a:stretch>
        </p:blipFill>
        <p:spPr bwMode="auto">
          <a:xfrm>
            <a:off x="0" y="764704"/>
            <a:ext cx="9144000" cy="5552523"/>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cs-CZ" smtClean="0"/>
          </a:p>
        </p:txBody>
      </p:sp>
      <p:sp>
        <p:nvSpPr>
          <p:cNvPr id="9219" name="Rectangle 3"/>
          <p:cNvSpPr>
            <a:spLocks noGrp="1" noChangeArrowheads="1"/>
          </p:cNvSpPr>
          <p:nvPr>
            <p:ph type="body" idx="1"/>
          </p:nvPr>
        </p:nvSpPr>
        <p:spPr/>
        <p:txBody>
          <a:bodyPr/>
          <a:lstStyle/>
          <a:p>
            <a:pPr eaLnBrk="1" hangingPunct="1"/>
            <a:endParaRPr lang="cs-CZ" smtClean="0"/>
          </a:p>
        </p:txBody>
      </p:sp>
      <p:pic>
        <p:nvPicPr>
          <p:cNvPr id="9220" name="Picture 4" descr="03c_Bitva u Hradce Králové_jan Jak"/>
          <p:cNvPicPr>
            <a:picLocks noChangeAspect="1" noChangeArrowheads="1"/>
          </p:cNvPicPr>
          <p:nvPr/>
        </p:nvPicPr>
        <p:blipFill>
          <a:blip r:embed="rId3" cstate="print"/>
          <a:srcRect/>
          <a:stretch>
            <a:fillRect/>
          </a:stretch>
        </p:blipFill>
        <p:spPr bwMode="auto">
          <a:xfrm>
            <a:off x="2328863" y="204788"/>
            <a:ext cx="5232400" cy="64277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descr="18121376_10207010724025135_4615231554182423908_o.jpg"/>
          <p:cNvPicPr>
            <a:picLocks noGrp="1" noChangeAspect="1"/>
          </p:cNvPicPr>
          <p:nvPr>
            <p:ph idx="1"/>
          </p:nvPr>
        </p:nvPicPr>
        <p:blipFill>
          <a:blip r:embed="rId2" cstate="print"/>
          <a:stretch>
            <a:fillRect/>
          </a:stretch>
        </p:blipFill>
        <p:spPr>
          <a:xfrm>
            <a:off x="0" y="1124744"/>
            <a:ext cx="9153965" cy="5256584"/>
          </a:xfr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p:cNvPicPr>
            <a:picLocks noChangeAspect="1" noChangeArrowheads="1"/>
          </p:cNvPicPr>
          <p:nvPr/>
        </p:nvPicPr>
        <p:blipFill>
          <a:blip r:embed="rId2" cstate="print"/>
          <a:srcRect/>
          <a:stretch>
            <a:fillRect/>
          </a:stretch>
        </p:blipFill>
        <p:spPr bwMode="auto">
          <a:xfrm>
            <a:off x="1" y="1511888"/>
            <a:ext cx="9144000" cy="52508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solidFill>
                  <a:srgbClr val="FFFF00"/>
                </a:solidFill>
              </a:rPr>
              <a:t>Kadet a jeho znalosti</a:t>
            </a:r>
            <a:endParaRPr lang="cs-CZ" dirty="0">
              <a:solidFill>
                <a:srgbClr val="FFFF00"/>
              </a:solidFill>
            </a:endParaRPr>
          </a:p>
        </p:txBody>
      </p:sp>
      <p:sp>
        <p:nvSpPr>
          <p:cNvPr id="3" name="Zástupný symbol pro obsah 2"/>
          <p:cNvSpPr>
            <a:spLocks noGrp="1"/>
          </p:cNvSpPr>
          <p:nvPr>
            <p:ph idx="1"/>
          </p:nvPr>
        </p:nvSpPr>
        <p:spPr/>
        <p:txBody>
          <a:bodyPr>
            <a:normAutofit fontScale="92500" lnSpcReduction="10000"/>
          </a:bodyPr>
          <a:lstStyle/>
          <a:p>
            <a:r>
              <a:rPr lang="cs-CZ" dirty="0" smtClean="0">
                <a:solidFill>
                  <a:srgbClr val="FFFF00"/>
                </a:solidFill>
              </a:rPr>
              <a:t>Není nic horšího, než když nevíte, co máte na sobě </a:t>
            </a:r>
            <a:r>
              <a:rPr lang="cs-CZ" dirty="0" smtClean="0"/>
              <a:t>a nedokážete o tom nic říci. </a:t>
            </a:r>
            <a:r>
              <a:rPr lang="cs-CZ" dirty="0" smtClean="0">
                <a:solidFill>
                  <a:srgbClr val="FFFF00"/>
                </a:solidFill>
              </a:rPr>
              <a:t>Uniforma není pouhým „Kostýmem“, </a:t>
            </a:r>
            <a:r>
              <a:rPr lang="cs-CZ" dirty="0" smtClean="0"/>
              <a:t>její nošení předpokládá i jisté znalosti.</a:t>
            </a:r>
          </a:p>
          <a:p>
            <a:r>
              <a:rPr lang="cs-CZ" dirty="0" smtClean="0"/>
              <a:t>Na rozdíl od řádné pěchoty </a:t>
            </a:r>
            <a:r>
              <a:rPr lang="cs-CZ" dirty="0" smtClean="0">
                <a:solidFill>
                  <a:srgbClr val="FFFF00"/>
                </a:solidFill>
              </a:rPr>
              <a:t>u kadetů mohou být vyžadovány a velitelem zkoušeny jisté základní znalosti. </a:t>
            </a:r>
            <a:r>
              <a:rPr lang="cs-CZ" dirty="0" smtClean="0"/>
              <a:t>Kadet se historicky mohl stát důstojníkem, proto jsou tyto věci u kadetů vyžadovány. (Není potřeba vše umět hned, ale potřeba to je.) </a:t>
            </a:r>
            <a:endParaRPr lang="cs-CZ"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smtClean="0"/>
              <a:t>První přehlídka pluku Jeho veličenstvem</a:t>
            </a:r>
            <a:endParaRPr lang="cs-CZ" dirty="0"/>
          </a:p>
        </p:txBody>
      </p:sp>
      <p:sp>
        <p:nvSpPr>
          <p:cNvPr id="5" name="Zástupný symbol pro obsah 4"/>
          <p:cNvSpPr>
            <a:spLocks noGrp="1"/>
          </p:cNvSpPr>
          <p:nvPr>
            <p:ph sz="half" idx="1"/>
          </p:nvPr>
        </p:nvSpPr>
        <p:spPr/>
        <p:txBody>
          <a:bodyPr/>
          <a:lstStyle/>
          <a:p>
            <a:r>
              <a:rPr lang="cs-CZ" dirty="0" smtClean="0"/>
              <a:t>28. března 1862</a:t>
            </a:r>
            <a:br>
              <a:rPr lang="cs-CZ" dirty="0" smtClean="0"/>
            </a:br>
            <a:r>
              <a:rPr lang="cs-CZ" dirty="0" smtClean="0"/>
              <a:t>cvičiště v </a:t>
            </a:r>
            <a:r>
              <a:rPr lang="cs-CZ" dirty="0" err="1" smtClean="0"/>
              <a:t>Montagnáně</a:t>
            </a:r>
            <a:r>
              <a:rPr lang="cs-CZ" dirty="0" smtClean="0"/>
              <a:t/>
            </a:r>
            <a:br>
              <a:rPr lang="cs-CZ" dirty="0" smtClean="0"/>
            </a:br>
            <a:endParaRPr lang="cs-CZ" dirty="0" smtClean="0"/>
          </a:p>
          <a:p>
            <a:r>
              <a:rPr lang="cs-CZ" i="1" dirty="0" smtClean="0"/>
              <a:t>„Jeho veličenstvo projevilo nejvyšší spokojenost nad chováním a dobrým vzezřením pluku.“</a:t>
            </a:r>
            <a:endParaRPr lang="cs-CZ" i="1" dirty="0"/>
          </a:p>
        </p:txBody>
      </p:sp>
      <p:pic>
        <p:nvPicPr>
          <p:cNvPr id="7" name="Zástupný symbol pro obsah 6" descr="frant.jpg"/>
          <p:cNvPicPr>
            <a:picLocks noGrp="1" noChangeAspect="1"/>
          </p:cNvPicPr>
          <p:nvPr>
            <p:ph sz="half" idx="2"/>
          </p:nvPr>
        </p:nvPicPr>
        <p:blipFill>
          <a:blip r:embed="rId2" cstate="print"/>
          <a:stretch>
            <a:fillRect/>
          </a:stretch>
        </p:blipFill>
        <p:spPr>
          <a:xfrm>
            <a:off x="4820745" y="1600200"/>
            <a:ext cx="3693509" cy="4525963"/>
          </a:xfr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Cvičiště v </a:t>
            </a:r>
            <a:r>
              <a:rPr lang="cs-CZ" dirty="0" err="1" smtClean="0"/>
              <a:t>Montagnáně</a:t>
            </a:r>
            <a:endParaRPr lang="cs-CZ" dirty="0"/>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2050" name="Picture 2"/>
          <p:cNvPicPr>
            <a:picLocks noChangeAspect="1" noChangeArrowheads="1"/>
          </p:cNvPicPr>
          <p:nvPr/>
        </p:nvPicPr>
        <p:blipFill>
          <a:blip r:embed="rId2" cstate="print"/>
          <a:srcRect/>
          <a:stretch>
            <a:fillRect/>
          </a:stretch>
        </p:blipFill>
        <p:spPr bwMode="auto">
          <a:xfrm>
            <a:off x="1187624" y="1412776"/>
            <a:ext cx="6984776" cy="523346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fontScale="90000"/>
          </a:bodyPr>
          <a:lstStyle/>
          <a:p>
            <a:r>
              <a:rPr lang="cs-CZ" dirty="0" smtClean="0"/>
              <a:t>Brigáda GM </a:t>
            </a:r>
            <a:r>
              <a:rPr lang="cs-CZ" dirty="0" err="1" smtClean="0"/>
              <a:t>Docteura</a:t>
            </a:r>
            <a:r>
              <a:rPr lang="cs-CZ" dirty="0" smtClean="0"/>
              <a:t> později GM Schulze</a:t>
            </a:r>
            <a:endParaRPr lang="cs-CZ" dirty="0"/>
          </a:p>
        </p:txBody>
      </p:sp>
      <p:sp>
        <p:nvSpPr>
          <p:cNvPr id="3" name="Zástupný symbol pro obsah 2"/>
          <p:cNvSpPr>
            <a:spLocks noGrp="1"/>
          </p:cNvSpPr>
          <p:nvPr>
            <p:ph idx="1"/>
          </p:nvPr>
        </p:nvSpPr>
        <p:spPr/>
        <p:txBody>
          <a:bodyPr/>
          <a:lstStyle/>
          <a:p>
            <a:r>
              <a:rPr lang="cs-CZ" dirty="0" smtClean="0"/>
              <a:t>Pěší pluky 8. a 74.</a:t>
            </a:r>
          </a:p>
          <a:p>
            <a:r>
              <a:rPr lang="cs-CZ" dirty="0" smtClean="0"/>
              <a:t>Prapor polních myslivců číslo 31.</a:t>
            </a:r>
          </a:p>
          <a:p>
            <a:r>
              <a:rPr lang="cs-CZ" dirty="0" smtClean="0"/>
              <a:t>Baterie 1/IX</a:t>
            </a:r>
            <a:endParaRPr lang="cs-CZ" dirty="0"/>
          </a:p>
        </p:txBody>
      </p:sp>
      <p:pic>
        <p:nvPicPr>
          <p:cNvPr id="4" name="Obrázek 3" descr="manevry2015-014.jpg"/>
          <p:cNvPicPr>
            <a:picLocks noChangeAspect="1"/>
          </p:cNvPicPr>
          <p:nvPr/>
        </p:nvPicPr>
        <p:blipFill>
          <a:blip r:embed="rId2" cstate="print"/>
          <a:stretch>
            <a:fillRect/>
          </a:stretch>
        </p:blipFill>
        <p:spPr>
          <a:xfrm>
            <a:off x="3707904" y="3234842"/>
            <a:ext cx="5436096" cy="36231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Srážka u Skalice 28. </a:t>
            </a:r>
            <a:r>
              <a:rPr lang="cs-CZ" smtClean="0"/>
              <a:t>června 1866</a:t>
            </a:r>
            <a:endParaRPr lang="cs-CZ" dirty="0"/>
          </a:p>
        </p:txBody>
      </p:sp>
      <p:sp>
        <p:nvSpPr>
          <p:cNvPr id="3" name="Zástupný symbol pro obsah 2"/>
          <p:cNvSpPr>
            <a:spLocks noGrp="1"/>
          </p:cNvSpPr>
          <p:nvPr>
            <p:ph idx="1"/>
          </p:nvPr>
        </p:nvSpPr>
        <p:spPr/>
        <p:txBody>
          <a:bodyPr/>
          <a:lstStyle/>
          <a:p>
            <a:endParaRPr lang="cs-CZ" dirty="0"/>
          </a:p>
        </p:txBody>
      </p:sp>
      <p:pic>
        <p:nvPicPr>
          <p:cNvPr id="4" name="Picture 2" descr="C:\Users\Petr\Documents\1866\ceska-skalice-bitva-oeser-litografie-1870.jpg"/>
          <p:cNvPicPr>
            <a:picLocks noChangeAspect="1" noChangeArrowheads="1"/>
          </p:cNvPicPr>
          <p:nvPr/>
        </p:nvPicPr>
        <p:blipFill>
          <a:blip r:embed="rId2" cstate="print"/>
          <a:srcRect/>
          <a:stretch>
            <a:fillRect/>
          </a:stretch>
        </p:blipFill>
        <p:spPr bwMode="auto">
          <a:xfrm>
            <a:off x="683568" y="1196752"/>
            <a:ext cx="7452320" cy="5298943"/>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0"/>
            <a:ext cx="8229600" cy="1143000"/>
          </a:xfrm>
        </p:spPr>
        <p:txBody>
          <a:bodyPr/>
          <a:lstStyle/>
          <a:p>
            <a:r>
              <a:rPr lang="cs-CZ" dirty="0" smtClean="0"/>
              <a:t>Bitva u Hradce Králové 3.7.1866</a:t>
            </a:r>
            <a:endParaRPr lang="cs-CZ" dirty="0"/>
          </a:p>
        </p:txBody>
      </p:sp>
      <p:sp>
        <p:nvSpPr>
          <p:cNvPr id="3" name="Zástupný symbol pro obsah 2"/>
          <p:cNvSpPr>
            <a:spLocks noGrp="1"/>
          </p:cNvSpPr>
          <p:nvPr>
            <p:ph idx="1"/>
          </p:nvPr>
        </p:nvSpPr>
        <p:spPr>
          <a:xfrm>
            <a:off x="457200" y="836712"/>
            <a:ext cx="8229600" cy="6021288"/>
          </a:xfrm>
        </p:spPr>
        <p:txBody>
          <a:bodyPr>
            <a:normAutofit/>
          </a:bodyPr>
          <a:lstStyle/>
          <a:p>
            <a:endParaRPr lang="cs-CZ" dirty="0"/>
          </a:p>
        </p:txBody>
      </p:sp>
      <p:pic>
        <p:nvPicPr>
          <p:cNvPr id="4" name="Picture 2" descr="C:\Users\Petr\Documents\ustup rak armady.jpg"/>
          <p:cNvPicPr>
            <a:picLocks noChangeAspect="1" noChangeArrowheads="1"/>
          </p:cNvPicPr>
          <p:nvPr/>
        </p:nvPicPr>
        <p:blipFill>
          <a:blip r:embed="rId2" cstate="print"/>
          <a:srcRect/>
          <a:stretch>
            <a:fillRect/>
          </a:stretch>
        </p:blipFill>
        <p:spPr bwMode="auto">
          <a:xfrm>
            <a:off x="539552" y="1069486"/>
            <a:ext cx="8064896" cy="5788514"/>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fontScale="90000"/>
          </a:bodyPr>
          <a:lstStyle/>
          <a:p>
            <a:r>
              <a:rPr lang="cs-CZ" dirty="0" smtClean="0"/>
              <a:t>Srážka u </a:t>
            </a:r>
            <a:r>
              <a:rPr lang="cs-CZ" dirty="0" err="1" smtClean="0"/>
              <a:t>Aschaffenburku</a:t>
            </a:r>
            <a:r>
              <a:rPr lang="cs-CZ" dirty="0" smtClean="0"/>
              <a:t> dne 14. 6. 1866</a:t>
            </a:r>
            <a:endParaRPr lang="cs-CZ" dirty="0"/>
          </a:p>
        </p:txBody>
      </p:sp>
      <p:sp>
        <p:nvSpPr>
          <p:cNvPr id="3" name="Zástupný symbol pro obsah 2"/>
          <p:cNvSpPr>
            <a:spLocks noGrp="1"/>
          </p:cNvSpPr>
          <p:nvPr>
            <p:ph idx="1"/>
          </p:nvPr>
        </p:nvSpPr>
        <p:spPr/>
        <p:txBody>
          <a:bodyPr>
            <a:normAutofit/>
          </a:bodyPr>
          <a:lstStyle/>
          <a:p>
            <a:endParaRPr lang="cs-CZ" dirty="0"/>
          </a:p>
        </p:txBody>
      </p:sp>
      <p:pic>
        <p:nvPicPr>
          <p:cNvPr id="4" name="Picture 2" descr="C:\Users\Petr\Desktop\aschaffenburg bar.JPG"/>
          <p:cNvPicPr>
            <a:picLocks noChangeAspect="1" noChangeArrowheads="1"/>
          </p:cNvPicPr>
          <p:nvPr/>
        </p:nvPicPr>
        <p:blipFill>
          <a:blip r:embed="rId2" cstate="print"/>
          <a:srcRect l="15285" t="11151" r="10757" b="3801"/>
          <a:stretch>
            <a:fillRect/>
          </a:stretch>
        </p:blipFill>
        <p:spPr bwMode="auto">
          <a:xfrm>
            <a:off x="2699792" y="1263419"/>
            <a:ext cx="3384376" cy="5594581"/>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cs-CZ" smtClean="0"/>
          </a:p>
        </p:txBody>
      </p:sp>
      <p:sp>
        <p:nvSpPr>
          <p:cNvPr id="51203" name="Rectangle 3"/>
          <p:cNvSpPr>
            <a:spLocks noGrp="1" noChangeArrowheads="1"/>
          </p:cNvSpPr>
          <p:nvPr>
            <p:ph type="body" idx="1"/>
          </p:nvPr>
        </p:nvSpPr>
        <p:spPr/>
        <p:txBody>
          <a:bodyPr/>
          <a:lstStyle/>
          <a:p>
            <a:pPr eaLnBrk="1" hangingPunct="1"/>
            <a:endParaRPr lang="cs-CZ" smtClean="0"/>
          </a:p>
        </p:txBody>
      </p:sp>
      <p:pic>
        <p:nvPicPr>
          <p:cNvPr id="51204" name="Picture 5" descr="14e_aYDSCN016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04454" name="Picture 6" descr="14e_bDSCN0159"/>
          <p:cNvPicPr>
            <a:picLocks noChangeAspect="1" noChangeArrowheads="1"/>
          </p:cNvPicPr>
          <p:nvPr/>
        </p:nvPicPr>
        <p:blipFill>
          <a:blip r:embed="rId4" cstate="print"/>
          <a:srcRect/>
          <a:stretch>
            <a:fillRect/>
          </a:stretch>
        </p:blipFill>
        <p:spPr bwMode="auto">
          <a:xfrm>
            <a:off x="0" y="-171450"/>
            <a:ext cx="6242050" cy="4681538"/>
          </a:xfrm>
          <a:prstGeom prst="rect">
            <a:avLst/>
          </a:prstGeom>
          <a:noFill/>
          <a:ln w="9525">
            <a:noFill/>
            <a:miter lim="800000"/>
            <a:headEnd/>
            <a:tailEnd/>
          </a:ln>
        </p:spPr>
      </p:pic>
      <p:pic>
        <p:nvPicPr>
          <p:cNvPr id="104455" name="Picture 7" descr="14e_cDSCN0161"/>
          <p:cNvPicPr>
            <a:picLocks noChangeAspect="1" noChangeArrowheads="1"/>
          </p:cNvPicPr>
          <p:nvPr/>
        </p:nvPicPr>
        <p:blipFill>
          <a:blip r:embed="rId5" cstate="print"/>
          <a:srcRect/>
          <a:stretch>
            <a:fillRect/>
          </a:stretch>
        </p:blipFill>
        <p:spPr bwMode="auto">
          <a:xfrm>
            <a:off x="2901950" y="2176463"/>
            <a:ext cx="6242050" cy="4681537"/>
          </a:xfrm>
          <a:prstGeom prst="rect">
            <a:avLst/>
          </a:prstGeom>
          <a:noFill/>
          <a:ln w="9525">
            <a:noFill/>
            <a:miter lim="800000"/>
            <a:headEnd/>
            <a:tailEnd/>
          </a:ln>
        </p:spPr>
      </p:pic>
      <p:pic>
        <p:nvPicPr>
          <p:cNvPr id="104456" name="Picture 8" descr="14e_dDSCN0162"/>
          <p:cNvPicPr>
            <a:picLocks noChangeAspect="1" noChangeArrowheads="1"/>
          </p:cNvPicPr>
          <p:nvPr/>
        </p:nvPicPr>
        <p:blipFill>
          <a:blip r:embed="rId6" cstate="print"/>
          <a:srcRect/>
          <a:stretch>
            <a:fillRect/>
          </a:stretch>
        </p:blipFill>
        <p:spPr bwMode="auto">
          <a:xfrm>
            <a:off x="0" y="-242888"/>
            <a:ext cx="6242050" cy="4681538"/>
          </a:xfrm>
          <a:prstGeom prst="rect">
            <a:avLst/>
          </a:prstGeom>
          <a:noFill/>
          <a:ln w="9525">
            <a:noFill/>
            <a:miter lim="800000"/>
            <a:headEnd/>
            <a:tailEnd/>
          </a:ln>
        </p:spPr>
      </p:pic>
      <p:pic>
        <p:nvPicPr>
          <p:cNvPr id="104457" name="Picture 9" descr="14e_eDSCN0163"/>
          <p:cNvPicPr>
            <a:picLocks noChangeAspect="1" noChangeArrowheads="1"/>
          </p:cNvPicPr>
          <p:nvPr/>
        </p:nvPicPr>
        <p:blipFill>
          <a:blip r:embed="rId7" cstate="print"/>
          <a:srcRect/>
          <a:stretch>
            <a:fillRect/>
          </a:stretch>
        </p:blipFill>
        <p:spPr bwMode="auto">
          <a:xfrm>
            <a:off x="4462463" y="615950"/>
            <a:ext cx="4681537" cy="62420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04454"/>
                                        </p:tgtEl>
                                        <p:attrNameLst>
                                          <p:attrName>style.visibility</p:attrName>
                                        </p:attrNameLst>
                                      </p:cBhvr>
                                      <p:to>
                                        <p:strVal val="visible"/>
                                      </p:to>
                                    </p:set>
                                    <p:anim calcmode="lin" valueType="num">
                                      <p:cBhvr>
                                        <p:cTn id="7" dur="500" fill="hold"/>
                                        <p:tgtEl>
                                          <p:spTgt spid="104454"/>
                                        </p:tgtEl>
                                        <p:attrNameLst>
                                          <p:attrName>ppt_w</p:attrName>
                                        </p:attrNameLst>
                                      </p:cBhvr>
                                      <p:tavLst>
                                        <p:tav tm="0">
                                          <p:val>
                                            <p:strVal val="#ppt_w*0.05"/>
                                          </p:val>
                                        </p:tav>
                                        <p:tav tm="100000">
                                          <p:val>
                                            <p:strVal val="#ppt_w"/>
                                          </p:val>
                                        </p:tav>
                                      </p:tavLst>
                                    </p:anim>
                                    <p:anim calcmode="lin" valueType="num">
                                      <p:cBhvr>
                                        <p:cTn id="8" dur="500" fill="hold"/>
                                        <p:tgtEl>
                                          <p:spTgt spid="104454"/>
                                        </p:tgtEl>
                                        <p:attrNameLst>
                                          <p:attrName>ppt_h</p:attrName>
                                        </p:attrNameLst>
                                      </p:cBhvr>
                                      <p:tavLst>
                                        <p:tav tm="0">
                                          <p:val>
                                            <p:strVal val="#ppt_h"/>
                                          </p:val>
                                        </p:tav>
                                        <p:tav tm="100000">
                                          <p:val>
                                            <p:strVal val="#ppt_h"/>
                                          </p:val>
                                        </p:tav>
                                      </p:tavLst>
                                    </p:anim>
                                    <p:anim calcmode="lin" valueType="num">
                                      <p:cBhvr>
                                        <p:cTn id="9" dur="500" fill="hold"/>
                                        <p:tgtEl>
                                          <p:spTgt spid="104454"/>
                                        </p:tgtEl>
                                        <p:attrNameLst>
                                          <p:attrName>ppt_x</p:attrName>
                                        </p:attrNameLst>
                                      </p:cBhvr>
                                      <p:tavLst>
                                        <p:tav tm="0">
                                          <p:val>
                                            <p:strVal val="#ppt_x-.2"/>
                                          </p:val>
                                        </p:tav>
                                        <p:tav tm="100000">
                                          <p:val>
                                            <p:strVal val="#ppt_x"/>
                                          </p:val>
                                        </p:tav>
                                      </p:tavLst>
                                    </p:anim>
                                    <p:anim calcmode="lin" valueType="num">
                                      <p:cBhvr>
                                        <p:cTn id="10" dur="500" fill="hold"/>
                                        <p:tgtEl>
                                          <p:spTgt spid="104454"/>
                                        </p:tgtEl>
                                        <p:attrNameLst>
                                          <p:attrName>ppt_y</p:attrName>
                                        </p:attrNameLst>
                                      </p:cBhvr>
                                      <p:tavLst>
                                        <p:tav tm="0">
                                          <p:val>
                                            <p:strVal val="#ppt_y"/>
                                          </p:val>
                                        </p:tav>
                                        <p:tav tm="100000">
                                          <p:val>
                                            <p:strVal val="#ppt_y"/>
                                          </p:val>
                                        </p:tav>
                                      </p:tavLst>
                                    </p:anim>
                                    <p:animEffect transition="in" filter="fade">
                                      <p:cBhvr>
                                        <p:cTn id="11" dur="500"/>
                                        <p:tgtEl>
                                          <p:spTgt spid="104454"/>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104455"/>
                                        </p:tgtEl>
                                        <p:attrNameLst>
                                          <p:attrName>style.visibility</p:attrName>
                                        </p:attrNameLst>
                                      </p:cBhvr>
                                      <p:to>
                                        <p:strVal val="visible"/>
                                      </p:to>
                                    </p:set>
                                    <p:anim calcmode="lin" valueType="num">
                                      <p:cBhvr>
                                        <p:cTn id="16" dur="500" fill="hold"/>
                                        <p:tgtEl>
                                          <p:spTgt spid="104455"/>
                                        </p:tgtEl>
                                        <p:attrNameLst>
                                          <p:attrName>ppt_w</p:attrName>
                                        </p:attrNameLst>
                                      </p:cBhvr>
                                      <p:tavLst>
                                        <p:tav tm="0">
                                          <p:val>
                                            <p:strVal val="#ppt_w*0.05"/>
                                          </p:val>
                                        </p:tav>
                                        <p:tav tm="100000">
                                          <p:val>
                                            <p:strVal val="#ppt_w"/>
                                          </p:val>
                                        </p:tav>
                                      </p:tavLst>
                                    </p:anim>
                                    <p:anim calcmode="lin" valueType="num">
                                      <p:cBhvr>
                                        <p:cTn id="17" dur="500" fill="hold"/>
                                        <p:tgtEl>
                                          <p:spTgt spid="104455"/>
                                        </p:tgtEl>
                                        <p:attrNameLst>
                                          <p:attrName>ppt_h</p:attrName>
                                        </p:attrNameLst>
                                      </p:cBhvr>
                                      <p:tavLst>
                                        <p:tav tm="0">
                                          <p:val>
                                            <p:strVal val="#ppt_h"/>
                                          </p:val>
                                        </p:tav>
                                        <p:tav tm="100000">
                                          <p:val>
                                            <p:strVal val="#ppt_h"/>
                                          </p:val>
                                        </p:tav>
                                      </p:tavLst>
                                    </p:anim>
                                    <p:anim calcmode="lin" valueType="num">
                                      <p:cBhvr>
                                        <p:cTn id="18" dur="500" fill="hold"/>
                                        <p:tgtEl>
                                          <p:spTgt spid="104455"/>
                                        </p:tgtEl>
                                        <p:attrNameLst>
                                          <p:attrName>ppt_x</p:attrName>
                                        </p:attrNameLst>
                                      </p:cBhvr>
                                      <p:tavLst>
                                        <p:tav tm="0">
                                          <p:val>
                                            <p:strVal val="#ppt_x-.2"/>
                                          </p:val>
                                        </p:tav>
                                        <p:tav tm="100000">
                                          <p:val>
                                            <p:strVal val="#ppt_x"/>
                                          </p:val>
                                        </p:tav>
                                      </p:tavLst>
                                    </p:anim>
                                    <p:anim calcmode="lin" valueType="num">
                                      <p:cBhvr>
                                        <p:cTn id="19" dur="500" fill="hold"/>
                                        <p:tgtEl>
                                          <p:spTgt spid="104455"/>
                                        </p:tgtEl>
                                        <p:attrNameLst>
                                          <p:attrName>ppt_y</p:attrName>
                                        </p:attrNameLst>
                                      </p:cBhvr>
                                      <p:tavLst>
                                        <p:tav tm="0">
                                          <p:val>
                                            <p:strVal val="#ppt_y"/>
                                          </p:val>
                                        </p:tav>
                                        <p:tav tm="100000">
                                          <p:val>
                                            <p:strVal val="#ppt_y"/>
                                          </p:val>
                                        </p:tav>
                                      </p:tavLst>
                                    </p:anim>
                                    <p:animEffect transition="in" filter="fade">
                                      <p:cBhvr>
                                        <p:cTn id="20" dur="500"/>
                                        <p:tgtEl>
                                          <p:spTgt spid="104455"/>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 calcmode="lin" valueType="num">
                                      <p:cBhvr>
                                        <p:cTn id="25" dur="500" fill="hold"/>
                                        <p:tgtEl>
                                          <p:spTgt spid="104456"/>
                                        </p:tgtEl>
                                        <p:attrNameLst>
                                          <p:attrName>ppt_w</p:attrName>
                                        </p:attrNameLst>
                                      </p:cBhvr>
                                      <p:tavLst>
                                        <p:tav tm="0">
                                          <p:val>
                                            <p:strVal val="#ppt_w*0.05"/>
                                          </p:val>
                                        </p:tav>
                                        <p:tav tm="100000">
                                          <p:val>
                                            <p:strVal val="#ppt_w"/>
                                          </p:val>
                                        </p:tav>
                                      </p:tavLst>
                                    </p:anim>
                                    <p:anim calcmode="lin" valueType="num">
                                      <p:cBhvr>
                                        <p:cTn id="26" dur="500" fill="hold"/>
                                        <p:tgtEl>
                                          <p:spTgt spid="104456"/>
                                        </p:tgtEl>
                                        <p:attrNameLst>
                                          <p:attrName>ppt_h</p:attrName>
                                        </p:attrNameLst>
                                      </p:cBhvr>
                                      <p:tavLst>
                                        <p:tav tm="0">
                                          <p:val>
                                            <p:strVal val="#ppt_h"/>
                                          </p:val>
                                        </p:tav>
                                        <p:tav tm="100000">
                                          <p:val>
                                            <p:strVal val="#ppt_h"/>
                                          </p:val>
                                        </p:tav>
                                      </p:tavLst>
                                    </p:anim>
                                    <p:anim calcmode="lin" valueType="num">
                                      <p:cBhvr>
                                        <p:cTn id="27" dur="500" fill="hold"/>
                                        <p:tgtEl>
                                          <p:spTgt spid="104456"/>
                                        </p:tgtEl>
                                        <p:attrNameLst>
                                          <p:attrName>ppt_x</p:attrName>
                                        </p:attrNameLst>
                                      </p:cBhvr>
                                      <p:tavLst>
                                        <p:tav tm="0">
                                          <p:val>
                                            <p:strVal val="#ppt_x-.2"/>
                                          </p:val>
                                        </p:tav>
                                        <p:tav tm="100000">
                                          <p:val>
                                            <p:strVal val="#ppt_x"/>
                                          </p:val>
                                        </p:tav>
                                      </p:tavLst>
                                    </p:anim>
                                    <p:anim calcmode="lin" valueType="num">
                                      <p:cBhvr>
                                        <p:cTn id="28" dur="500" fill="hold"/>
                                        <p:tgtEl>
                                          <p:spTgt spid="104456"/>
                                        </p:tgtEl>
                                        <p:attrNameLst>
                                          <p:attrName>ppt_y</p:attrName>
                                        </p:attrNameLst>
                                      </p:cBhvr>
                                      <p:tavLst>
                                        <p:tav tm="0">
                                          <p:val>
                                            <p:strVal val="#ppt_y"/>
                                          </p:val>
                                        </p:tav>
                                        <p:tav tm="100000">
                                          <p:val>
                                            <p:strVal val="#ppt_y"/>
                                          </p:val>
                                        </p:tav>
                                      </p:tavLst>
                                    </p:anim>
                                    <p:animEffect transition="in" filter="fade">
                                      <p:cBhvr>
                                        <p:cTn id="29" dur="500"/>
                                        <p:tgtEl>
                                          <p:spTgt spid="104456"/>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104457"/>
                                        </p:tgtEl>
                                        <p:attrNameLst>
                                          <p:attrName>style.visibility</p:attrName>
                                        </p:attrNameLst>
                                      </p:cBhvr>
                                      <p:to>
                                        <p:strVal val="visible"/>
                                      </p:to>
                                    </p:set>
                                    <p:anim calcmode="lin" valueType="num">
                                      <p:cBhvr>
                                        <p:cTn id="34" dur="500" fill="hold"/>
                                        <p:tgtEl>
                                          <p:spTgt spid="104457"/>
                                        </p:tgtEl>
                                        <p:attrNameLst>
                                          <p:attrName>ppt_w</p:attrName>
                                        </p:attrNameLst>
                                      </p:cBhvr>
                                      <p:tavLst>
                                        <p:tav tm="0">
                                          <p:val>
                                            <p:strVal val="#ppt_w*0.05"/>
                                          </p:val>
                                        </p:tav>
                                        <p:tav tm="100000">
                                          <p:val>
                                            <p:strVal val="#ppt_w"/>
                                          </p:val>
                                        </p:tav>
                                      </p:tavLst>
                                    </p:anim>
                                    <p:anim calcmode="lin" valueType="num">
                                      <p:cBhvr>
                                        <p:cTn id="35" dur="500" fill="hold"/>
                                        <p:tgtEl>
                                          <p:spTgt spid="104457"/>
                                        </p:tgtEl>
                                        <p:attrNameLst>
                                          <p:attrName>ppt_h</p:attrName>
                                        </p:attrNameLst>
                                      </p:cBhvr>
                                      <p:tavLst>
                                        <p:tav tm="0">
                                          <p:val>
                                            <p:strVal val="#ppt_h"/>
                                          </p:val>
                                        </p:tav>
                                        <p:tav tm="100000">
                                          <p:val>
                                            <p:strVal val="#ppt_h"/>
                                          </p:val>
                                        </p:tav>
                                      </p:tavLst>
                                    </p:anim>
                                    <p:anim calcmode="lin" valueType="num">
                                      <p:cBhvr>
                                        <p:cTn id="36" dur="500" fill="hold"/>
                                        <p:tgtEl>
                                          <p:spTgt spid="104457"/>
                                        </p:tgtEl>
                                        <p:attrNameLst>
                                          <p:attrName>ppt_x</p:attrName>
                                        </p:attrNameLst>
                                      </p:cBhvr>
                                      <p:tavLst>
                                        <p:tav tm="0">
                                          <p:val>
                                            <p:strVal val="#ppt_x-.2"/>
                                          </p:val>
                                        </p:tav>
                                        <p:tav tm="100000">
                                          <p:val>
                                            <p:strVal val="#ppt_x"/>
                                          </p:val>
                                        </p:tav>
                                      </p:tavLst>
                                    </p:anim>
                                    <p:anim calcmode="lin" valueType="num">
                                      <p:cBhvr>
                                        <p:cTn id="37" dur="500" fill="hold"/>
                                        <p:tgtEl>
                                          <p:spTgt spid="104457"/>
                                        </p:tgtEl>
                                        <p:attrNameLst>
                                          <p:attrName>ppt_y</p:attrName>
                                        </p:attrNameLst>
                                      </p:cBhvr>
                                      <p:tavLst>
                                        <p:tav tm="0">
                                          <p:val>
                                            <p:strVal val="#ppt_y"/>
                                          </p:val>
                                        </p:tav>
                                        <p:tav tm="100000">
                                          <p:val>
                                            <p:strVal val="#ppt_y"/>
                                          </p:val>
                                        </p:tav>
                                      </p:tavLst>
                                    </p:anim>
                                    <p:animEffect transition="in" filter="fade">
                                      <p:cBhvr>
                                        <p:cTn id="38" dur="500"/>
                                        <p:tgtEl>
                                          <p:spTgt spid="104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Rozvoj uniforem</a:t>
            </a:r>
            <a:endParaRPr lang="cs-CZ" dirty="0">
              <a:solidFill>
                <a:srgbClr val="FFFF00"/>
              </a:solidFill>
            </a:endParaRPr>
          </a:p>
        </p:txBody>
      </p:sp>
      <p:sp>
        <p:nvSpPr>
          <p:cNvPr id="3" name="Zástupný symbol pro obsah 2"/>
          <p:cNvSpPr>
            <a:spLocks noGrp="1"/>
          </p:cNvSpPr>
          <p:nvPr>
            <p:ph idx="1"/>
          </p:nvPr>
        </p:nvSpPr>
        <p:spPr/>
        <p:txBody>
          <a:bodyPr>
            <a:normAutofit fontScale="77500" lnSpcReduction="20000"/>
          </a:bodyPr>
          <a:lstStyle/>
          <a:p>
            <a:r>
              <a:rPr lang="cs-CZ" dirty="0" smtClean="0"/>
              <a:t>Rozvoj uniforem </a:t>
            </a:r>
            <a:r>
              <a:rPr lang="cs-CZ" dirty="0" smtClean="0">
                <a:solidFill>
                  <a:srgbClr val="FFFF00"/>
                </a:solidFill>
              </a:rPr>
              <a:t>členy nestojí ani korunu.</a:t>
            </a:r>
          </a:p>
          <a:p>
            <a:r>
              <a:rPr lang="cs-CZ" dirty="0" smtClean="0"/>
              <a:t>Koncem roku plánujeme </a:t>
            </a:r>
            <a:r>
              <a:rPr lang="cs-CZ" dirty="0" smtClean="0">
                <a:solidFill>
                  <a:srgbClr val="FFFF00"/>
                </a:solidFill>
              </a:rPr>
              <a:t>rozpočet setniny</a:t>
            </a:r>
            <a:r>
              <a:rPr lang="cs-CZ" dirty="0" smtClean="0"/>
              <a:t> na příští rok.</a:t>
            </a:r>
          </a:p>
          <a:p>
            <a:r>
              <a:rPr lang="cs-CZ" dirty="0" smtClean="0"/>
              <a:t>Přesné dodržení rozpočtu v průběhu roku závisí na  dotacích a případně dalších financích, které získáme.</a:t>
            </a:r>
          </a:p>
          <a:p>
            <a:r>
              <a:rPr lang="cs-CZ" dirty="0" smtClean="0"/>
              <a:t>Dle předpisů má být </a:t>
            </a:r>
            <a:r>
              <a:rPr lang="cs-CZ" dirty="0" smtClean="0">
                <a:solidFill>
                  <a:srgbClr val="FFFF00"/>
                </a:solidFill>
              </a:rPr>
              <a:t>uniforma z vlny</a:t>
            </a:r>
            <a:r>
              <a:rPr lang="cs-CZ" dirty="0" smtClean="0"/>
              <a:t>. Ta je drahá, proto </a:t>
            </a:r>
            <a:r>
              <a:rPr lang="cs-CZ" dirty="0" smtClean="0">
                <a:solidFill>
                  <a:srgbClr val="FFFF00"/>
                </a:solidFill>
              </a:rPr>
              <a:t>setnina používá náhradní materiály, </a:t>
            </a:r>
            <a:r>
              <a:rPr lang="cs-CZ" dirty="0" smtClean="0"/>
              <a:t>ale i tak cena jedné zapůjčené uniformy je více než 4 000 Kč.</a:t>
            </a:r>
          </a:p>
          <a:p>
            <a:r>
              <a:rPr lang="cs-CZ" dirty="0" smtClean="0"/>
              <a:t>Snažíme se vytvořit určitý rozsah  velikostí uniforem, proto jsou nejlepšími novými členy studenti od </a:t>
            </a:r>
            <a:r>
              <a:rPr lang="cs-CZ" dirty="0" smtClean="0">
                <a:solidFill>
                  <a:srgbClr val="FFFF00"/>
                </a:solidFill>
              </a:rPr>
              <a:t>2. třídy</a:t>
            </a:r>
            <a:r>
              <a:rPr lang="cs-CZ" dirty="0" smtClean="0"/>
              <a:t> ZŠ</a:t>
            </a:r>
            <a:r>
              <a:rPr lang="cs-CZ" dirty="0" smtClean="0">
                <a:solidFill>
                  <a:srgbClr val="FFFF00"/>
                </a:solidFill>
              </a:rPr>
              <a:t>, protože jsme je schopni okamžitě plně ustrojit.</a:t>
            </a:r>
          </a:p>
          <a:p>
            <a:r>
              <a:rPr lang="cs-CZ" dirty="0" smtClean="0"/>
              <a:t>U dalšího vybavení, které je „věčné“, náhradní materiály nepoužíváme a snažíme se o co největší kvalitu a trvanlivost.</a:t>
            </a:r>
            <a:endParaRPr lang="cs-CZ"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solidFill>
                  <a:srgbClr val="FFFF00"/>
                </a:solidFill>
              </a:rPr>
              <a:t>Už nyní je za námi velký kus práce </a:t>
            </a:r>
            <a:endParaRPr lang="cs-CZ" dirty="0">
              <a:solidFill>
                <a:srgbClr val="FFFF00"/>
              </a:solidFill>
            </a:endParaRPr>
          </a:p>
        </p:txBody>
      </p:sp>
      <p:sp>
        <p:nvSpPr>
          <p:cNvPr id="3" name="Zástupný symbol pro obsah 2"/>
          <p:cNvSpPr>
            <a:spLocks noGrp="1"/>
          </p:cNvSpPr>
          <p:nvPr>
            <p:ph idx="1"/>
          </p:nvPr>
        </p:nvSpPr>
        <p:spPr/>
        <p:txBody>
          <a:bodyPr/>
          <a:lstStyle/>
          <a:p>
            <a:endParaRPr lang="cs-CZ" dirty="0"/>
          </a:p>
        </p:txBody>
      </p:sp>
      <p:pic>
        <p:nvPicPr>
          <p:cNvPr id="19458" name="Picture 2" descr="http://img8.rajce.idnes.cz/d0803/11/11241/11241706_0df307171e3b1b5292953e530badfb27/images/IMG_9063.jpg?ver=2">
            <a:hlinkClick r:id="rId2"/>
          </p:cNvPr>
          <p:cNvPicPr>
            <a:picLocks noChangeAspect="1" noChangeArrowheads="1"/>
          </p:cNvPicPr>
          <p:nvPr/>
        </p:nvPicPr>
        <p:blipFill>
          <a:blip r:embed="rId3" cstate="print"/>
          <a:srcRect/>
          <a:stretch>
            <a:fillRect/>
          </a:stretch>
        </p:blipFill>
        <p:spPr bwMode="auto">
          <a:xfrm>
            <a:off x="0" y="2924944"/>
            <a:ext cx="4161455" cy="2772570"/>
          </a:xfrm>
          <a:prstGeom prst="rect">
            <a:avLst/>
          </a:prstGeom>
          <a:noFill/>
        </p:spPr>
      </p:pic>
      <p:pic>
        <p:nvPicPr>
          <p:cNvPr id="5" name="Picture 2" descr="http://img23.rajce.idnes.cz/d2303/13/13217/13217250_fe122e310025aefc5a05526a692b5cfd/images/JMP_2016-004.jpg?ver=2"/>
          <p:cNvPicPr>
            <a:picLocks noChangeAspect="1" noChangeArrowheads="1"/>
          </p:cNvPicPr>
          <p:nvPr/>
        </p:nvPicPr>
        <p:blipFill>
          <a:blip r:embed="rId4" cstate="print"/>
          <a:srcRect/>
          <a:stretch>
            <a:fillRect/>
          </a:stretch>
        </p:blipFill>
        <p:spPr bwMode="auto">
          <a:xfrm>
            <a:off x="4211960" y="2913722"/>
            <a:ext cx="4932040" cy="2778382"/>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Výstroj</a:t>
            </a:r>
            <a:endParaRPr lang="cs-CZ" dirty="0">
              <a:solidFill>
                <a:srgbClr val="FFFF00"/>
              </a:solidFill>
            </a:endParaRPr>
          </a:p>
        </p:txBody>
      </p:sp>
      <p:sp>
        <p:nvSpPr>
          <p:cNvPr id="3" name="Zástupný symbol pro obsah 2"/>
          <p:cNvSpPr>
            <a:spLocks noGrp="1"/>
          </p:cNvSpPr>
          <p:nvPr>
            <p:ph idx="1"/>
          </p:nvPr>
        </p:nvSpPr>
        <p:spPr/>
        <p:txBody>
          <a:bodyPr/>
          <a:lstStyle/>
          <a:p>
            <a:endParaRPr lang="cs-CZ" dirty="0"/>
          </a:p>
        </p:txBody>
      </p:sp>
      <p:pic>
        <p:nvPicPr>
          <p:cNvPr id="4" name="Picture 1" descr="http://www.1866.cz/img/vybaveni/Cepice.png"/>
          <p:cNvPicPr>
            <a:picLocks noChangeAspect="1" noChangeArrowheads="1"/>
          </p:cNvPicPr>
          <p:nvPr/>
        </p:nvPicPr>
        <p:blipFill>
          <a:blip r:embed="rId2" cstate="print"/>
          <a:srcRect/>
          <a:stretch>
            <a:fillRect/>
          </a:stretch>
        </p:blipFill>
        <p:spPr bwMode="auto">
          <a:xfrm>
            <a:off x="1691680" y="332656"/>
            <a:ext cx="885825" cy="552450"/>
          </a:xfrm>
          <a:prstGeom prst="rect">
            <a:avLst/>
          </a:prstGeom>
          <a:noFill/>
        </p:spPr>
      </p:pic>
      <p:pic>
        <p:nvPicPr>
          <p:cNvPr id="5" name="Picture 2" descr="http://www.1866.cz/img/vybaveni/Nakrcnik.png"/>
          <p:cNvPicPr>
            <a:picLocks noChangeAspect="1" noChangeArrowheads="1"/>
          </p:cNvPicPr>
          <p:nvPr/>
        </p:nvPicPr>
        <p:blipFill>
          <a:blip r:embed="rId3" cstate="print"/>
          <a:srcRect/>
          <a:stretch>
            <a:fillRect/>
          </a:stretch>
        </p:blipFill>
        <p:spPr bwMode="auto">
          <a:xfrm>
            <a:off x="1691680" y="1124744"/>
            <a:ext cx="933450" cy="619125"/>
          </a:xfrm>
          <a:prstGeom prst="rect">
            <a:avLst/>
          </a:prstGeom>
          <a:noFill/>
        </p:spPr>
      </p:pic>
      <p:pic>
        <p:nvPicPr>
          <p:cNvPr id="6" name="Picture 3" descr="http://www.1866.cz/img/vybaveni/Sako.png"/>
          <p:cNvPicPr>
            <a:picLocks noChangeAspect="1" noChangeArrowheads="1"/>
          </p:cNvPicPr>
          <p:nvPr/>
        </p:nvPicPr>
        <p:blipFill>
          <a:blip r:embed="rId4" cstate="print"/>
          <a:srcRect/>
          <a:stretch>
            <a:fillRect/>
          </a:stretch>
        </p:blipFill>
        <p:spPr bwMode="auto">
          <a:xfrm>
            <a:off x="899592" y="1628800"/>
            <a:ext cx="2246289" cy="2485256"/>
          </a:xfrm>
          <a:prstGeom prst="rect">
            <a:avLst/>
          </a:prstGeom>
          <a:noFill/>
        </p:spPr>
      </p:pic>
      <p:pic>
        <p:nvPicPr>
          <p:cNvPr id="7" name="Picture 4" descr="http://www.1866.cz/img/vybaveni/Brotsak.png"/>
          <p:cNvPicPr>
            <a:picLocks noChangeAspect="1" noChangeArrowheads="1"/>
          </p:cNvPicPr>
          <p:nvPr/>
        </p:nvPicPr>
        <p:blipFill>
          <a:blip r:embed="rId5" cstate="print"/>
          <a:srcRect/>
          <a:stretch>
            <a:fillRect/>
          </a:stretch>
        </p:blipFill>
        <p:spPr bwMode="auto">
          <a:xfrm>
            <a:off x="2915816" y="3717032"/>
            <a:ext cx="752475" cy="1123950"/>
          </a:xfrm>
          <a:prstGeom prst="rect">
            <a:avLst/>
          </a:prstGeom>
          <a:noFill/>
        </p:spPr>
      </p:pic>
      <p:pic>
        <p:nvPicPr>
          <p:cNvPr id="8" name="Picture 5" descr="http://www.1866.cz/img/vybaveni/Ksandy.png"/>
          <p:cNvPicPr>
            <a:picLocks noChangeAspect="1" noChangeArrowheads="1"/>
          </p:cNvPicPr>
          <p:nvPr/>
        </p:nvPicPr>
        <p:blipFill>
          <a:blip r:embed="rId6" cstate="print"/>
          <a:srcRect/>
          <a:stretch>
            <a:fillRect/>
          </a:stretch>
        </p:blipFill>
        <p:spPr bwMode="auto">
          <a:xfrm>
            <a:off x="3059832" y="2204864"/>
            <a:ext cx="857250" cy="1285875"/>
          </a:xfrm>
          <a:prstGeom prst="rect">
            <a:avLst/>
          </a:prstGeom>
          <a:noFill/>
        </p:spPr>
      </p:pic>
      <p:pic>
        <p:nvPicPr>
          <p:cNvPr id="9" name="Picture 6" descr="http://www.1866.cz/img/vybaveni/Kalhoty.png"/>
          <p:cNvPicPr>
            <a:picLocks noChangeAspect="1" noChangeArrowheads="1"/>
          </p:cNvPicPr>
          <p:nvPr/>
        </p:nvPicPr>
        <p:blipFill>
          <a:blip r:embed="rId7" cstate="print"/>
          <a:srcRect/>
          <a:stretch>
            <a:fillRect/>
          </a:stretch>
        </p:blipFill>
        <p:spPr bwMode="auto">
          <a:xfrm>
            <a:off x="1259632" y="3855926"/>
            <a:ext cx="1800200" cy="2700300"/>
          </a:xfrm>
          <a:prstGeom prst="rect">
            <a:avLst/>
          </a:prstGeom>
          <a:noFill/>
        </p:spPr>
      </p:pic>
      <p:pic>
        <p:nvPicPr>
          <p:cNvPr id="10" name="Picture 8" descr="http://www.1866.cz/img/vybaveni/Rukavice.png"/>
          <p:cNvPicPr>
            <a:picLocks noChangeAspect="1" noChangeArrowheads="1"/>
          </p:cNvPicPr>
          <p:nvPr/>
        </p:nvPicPr>
        <p:blipFill>
          <a:blip r:embed="rId8" cstate="print"/>
          <a:srcRect/>
          <a:stretch>
            <a:fillRect/>
          </a:stretch>
        </p:blipFill>
        <p:spPr bwMode="auto">
          <a:xfrm>
            <a:off x="755576" y="3933056"/>
            <a:ext cx="647700" cy="428626"/>
          </a:xfrm>
          <a:prstGeom prst="rect">
            <a:avLst/>
          </a:prstGeom>
          <a:noFill/>
        </p:spPr>
      </p:pic>
      <p:pic>
        <p:nvPicPr>
          <p:cNvPr id="11" name="Picture 12" descr="http://www.1866.cz/img/vybaveni/Opasek.png"/>
          <p:cNvPicPr>
            <a:picLocks noChangeAspect="1" noChangeArrowheads="1"/>
          </p:cNvPicPr>
          <p:nvPr/>
        </p:nvPicPr>
        <p:blipFill>
          <a:blip r:embed="rId9" cstate="print"/>
          <a:srcRect/>
          <a:stretch>
            <a:fillRect/>
          </a:stretch>
        </p:blipFill>
        <p:spPr bwMode="auto">
          <a:xfrm>
            <a:off x="4572000" y="2564904"/>
            <a:ext cx="2444153" cy="1728192"/>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cs-CZ" smtClean="0">
                <a:solidFill>
                  <a:srgbClr val="FFFF00"/>
                </a:solidFill>
              </a:rPr>
              <a:t>Rakouská armáda</a:t>
            </a:r>
          </a:p>
        </p:txBody>
      </p:sp>
      <p:sp>
        <p:nvSpPr>
          <p:cNvPr id="6147" name="Rectangle 3"/>
          <p:cNvSpPr>
            <a:spLocks noGrp="1" noChangeArrowheads="1"/>
          </p:cNvSpPr>
          <p:nvPr>
            <p:ph type="body" idx="1"/>
          </p:nvPr>
        </p:nvSpPr>
        <p:spPr/>
        <p:txBody>
          <a:bodyPr/>
          <a:lstStyle/>
          <a:p>
            <a:pPr eaLnBrk="1" hangingPunct="1"/>
            <a:endParaRPr lang="cs-CZ" smtClean="0"/>
          </a:p>
        </p:txBody>
      </p:sp>
      <p:pic>
        <p:nvPicPr>
          <p:cNvPr id="6148" name="Picture 4" descr="03_www"/>
          <p:cNvPicPr>
            <a:picLocks noChangeAspect="1" noChangeArrowheads="1"/>
          </p:cNvPicPr>
          <p:nvPr/>
        </p:nvPicPr>
        <p:blipFill>
          <a:blip r:embed="rId3" cstate="print"/>
          <a:srcRect/>
          <a:stretch>
            <a:fillRect/>
          </a:stretch>
        </p:blipFill>
        <p:spPr bwMode="auto">
          <a:xfrm>
            <a:off x="1331640" y="-10808"/>
            <a:ext cx="6804411" cy="70402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Předpis o ústroji </a:t>
            </a:r>
            <a:endParaRPr lang="cs-CZ" dirty="0">
              <a:solidFill>
                <a:srgbClr val="FFFF00"/>
              </a:solidFill>
            </a:endParaRPr>
          </a:p>
        </p:txBody>
      </p:sp>
      <p:sp>
        <p:nvSpPr>
          <p:cNvPr id="3" name="Zástupný symbol pro obsah 2"/>
          <p:cNvSpPr>
            <a:spLocks noGrp="1"/>
          </p:cNvSpPr>
          <p:nvPr>
            <p:ph idx="1"/>
          </p:nvPr>
        </p:nvSpPr>
        <p:spPr/>
        <p:txBody>
          <a:bodyPr>
            <a:normAutofit fontScale="77500" lnSpcReduction="20000"/>
          </a:bodyPr>
          <a:lstStyle/>
          <a:p>
            <a:r>
              <a:rPr lang="cs-CZ" dirty="0" smtClean="0">
                <a:solidFill>
                  <a:srgbClr val="FFFF00"/>
                </a:solidFill>
              </a:rPr>
              <a:t>Historicky měl kadet kompletní uniformu své jednotky. </a:t>
            </a:r>
            <a:br>
              <a:rPr lang="cs-CZ" dirty="0" smtClean="0">
                <a:solidFill>
                  <a:srgbClr val="FFFF00"/>
                </a:solidFill>
              </a:rPr>
            </a:br>
            <a:r>
              <a:rPr lang="cs-CZ" dirty="0" smtClean="0"/>
              <a:t>To však aktuálně není v našich možnostech, vybavení však postupně pořizujeme. </a:t>
            </a:r>
            <a:br>
              <a:rPr lang="cs-CZ" dirty="0" smtClean="0"/>
            </a:br>
            <a:r>
              <a:rPr lang="cs-CZ" dirty="0" smtClean="0">
                <a:solidFill>
                  <a:srgbClr val="FFFF00"/>
                </a:solidFill>
              </a:rPr>
              <a:t>Případně si kadet může pořídit vybavení vlastní.</a:t>
            </a:r>
          </a:p>
          <a:p>
            <a:r>
              <a:rPr lang="cs-CZ" dirty="0" smtClean="0"/>
              <a:t>Dbáme především o </a:t>
            </a:r>
            <a:r>
              <a:rPr lang="cs-CZ" dirty="0" smtClean="0">
                <a:solidFill>
                  <a:srgbClr val="FFFF00"/>
                </a:solidFill>
              </a:rPr>
              <a:t>dodržování předpisu 1866 </a:t>
            </a:r>
            <a:r>
              <a:rPr lang="cs-CZ" dirty="0" smtClean="0"/>
              <a:t/>
            </a:r>
            <a:br>
              <a:rPr lang="cs-CZ" dirty="0" smtClean="0"/>
            </a:br>
            <a:r>
              <a:rPr lang="cs-CZ" dirty="0" smtClean="0"/>
              <a:t> (dle našich možností) na </a:t>
            </a:r>
            <a:r>
              <a:rPr lang="cs-CZ" dirty="0" smtClean="0">
                <a:solidFill>
                  <a:srgbClr val="FFFF00"/>
                </a:solidFill>
              </a:rPr>
              <a:t>slavnostní a polní ústroj</a:t>
            </a:r>
            <a:r>
              <a:rPr lang="cs-CZ" dirty="0" smtClean="0"/>
              <a:t>. </a:t>
            </a:r>
          </a:p>
          <a:p>
            <a:r>
              <a:rPr lang="cs-CZ" dirty="0" smtClean="0">
                <a:solidFill>
                  <a:srgbClr val="FFFF00"/>
                </a:solidFill>
              </a:rPr>
              <a:t>U slavnostní ústroje </a:t>
            </a:r>
            <a:r>
              <a:rPr lang="cs-CZ" dirty="0" smtClean="0"/>
              <a:t>však kadeti proti předpisu nosí brotsak. Důvodem je to, že nevlastníme příslušné polní láhve a bez „Telete“ není možné si uschovat osobní věci či jídlo. </a:t>
            </a:r>
            <a:br>
              <a:rPr lang="cs-CZ" dirty="0" smtClean="0"/>
            </a:br>
            <a:r>
              <a:rPr lang="cs-CZ" dirty="0" smtClean="0">
                <a:solidFill>
                  <a:srgbClr val="FFFF00"/>
                </a:solidFill>
              </a:rPr>
              <a:t>Proto je u setniny u slavnostní ústroje brotsak tolerován.</a:t>
            </a:r>
          </a:p>
          <a:p>
            <a:r>
              <a:rPr lang="cs-CZ" dirty="0" smtClean="0">
                <a:solidFill>
                  <a:srgbClr val="FFFF00"/>
                </a:solidFill>
              </a:rPr>
              <a:t>Polní</a:t>
            </a:r>
            <a:r>
              <a:rPr lang="cs-CZ" dirty="0" smtClean="0"/>
              <a:t> </a:t>
            </a:r>
            <a:r>
              <a:rPr lang="cs-CZ" dirty="0" smtClean="0">
                <a:solidFill>
                  <a:srgbClr val="FFFF00"/>
                </a:solidFill>
              </a:rPr>
              <a:t>ústroj</a:t>
            </a:r>
            <a:r>
              <a:rPr lang="cs-CZ" dirty="0" smtClean="0"/>
              <a:t> je především šedý plášť, který setnina aktuálně nemá. Máme však </a:t>
            </a:r>
            <a:r>
              <a:rPr lang="cs-CZ" dirty="0" smtClean="0">
                <a:solidFill>
                  <a:srgbClr val="FFFF00"/>
                </a:solidFill>
              </a:rPr>
              <a:t>„Kamaše“, které kadeti v boji nosí.</a:t>
            </a:r>
            <a:endParaRPr lang="cs-CZ"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Boty</a:t>
            </a:r>
            <a:endParaRPr lang="cs-CZ" dirty="0">
              <a:solidFill>
                <a:srgbClr val="FFFF00"/>
              </a:solidFill>
            </a:endParaRPr>
          </a:p>
        </p:txBody>
      </p:sp>
      <p:sp>
        <p:nvSpPr>
          <p:cNvPr id="3" name="Zástupný symbol pro obsah 2"/>
          <p:cNvSpPr>
            <a:spLocks noGrp="1"/>
          </p:cNvSpPr>
          <p:nvPr>
            <p:ph idx="1"/>
          </p:nvPr>
        </p:nvSpPr>
        <p:spPr/>
        <p:txBody>
          <a:bodyPr/>
          <a:lstStyle/>
          <a:p>
            <a:r>
              <a:rPr lang="cs-CZ" dirty="0" smtClean="0"/>
              <a:t>U začínajících členů je požadována </a:t>
            </a:r>
            <a:r>
              <a:rPr lang="cs-CZ" dirty="0" smtClean="0">
                <a:solidFill>
                  <a:srgbClr val="FFFF00"/>
                </a:solidFill>
              </a:rPr>
              <a:t>uzavřená pevná obuv nejlépe tmavé barvy.</a:t>
            </a:r>
          </a:p>
          <a:p>
            <a:r>
              <a:rPr lang="cs-CZ" dirty="0" smtClean="0"/>
              <a:t>U členů, kteří v uniformně už chodí delší čas, </a:t>
            </a:r>
            <a:r>
              <a:rPr lang="cs-CZ" dirty="0" smtClean="0">
                <a:solidFill>
                  <a:srgbClr val="FFFF00"/>
                </a:solidFill>
              </a:rPr>
              <a:t>doporučujeme nákup černých bot</a:t>
            </a:r>
            <a:r>
              <a:rPr lang="cs-CZ" dirty="0" smtClean="0"/>
              <a:t> pracovního typu. Boty se neužijí jen na akci, ale mohou být nošeny i jinde!</a:t>
            </a:r>
            <a:endParaRPr lang="cs-CZ"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Odpočinek v táboře</a:t>
            </a:r>
            <a:endParaRPr lang="cs-CZ" dirty="0">
              <a:solidFill>
                <a:srgbClr val="FFFF00"/>
              </a:solidFill>
            </a:endParaRPr>
          </a:p>
        </p:txBody>
      </p:sp>
      <p:sp>
        <p:nvSpPr>
          <p:cNvPr id="3" name="Zástupný symbol pro obsah 2"/>
          <p:cNvSpPr>
            <a:spLocks noGrp="1"/>
          </p:cNvSpPr>
          <p:nvPr>
            <p:ph idx="1"/>
          </p:nvPr>
        </p:nvSpPr>
        <p:spPr/>
        <p:txBody>
          <a:bodyPr/>
          <a:lstStyle/>
          <a:p>
            <a:r>
              <a:rPr lang="cs-CZ" dirty="0" smtClean="0"/>
              <a:t>V rámci tábora a odpočinku má kadet </a:t>
            </a:r>
            <a:r>
              <a:rPr lang="cs-CZ" dirty="0" smtClean="0">
                <a:solidFill>
                  <a:srgbClr val="FFFF00"/>
                </a:solidFill>
              </a:rPr>
              <a:t>povoleno sundat si výstroj a sako</a:t>
            </a:r>
            <a:r>
              <a:rPr lang="cs-CZ" dirty="0" smtClean="0"/>
              <a:t>. Je však nevhodné, když pod sakem je barevné tričko s nápisy či obrázky. </a:t>
            </a:r>
            <a:r>
              <a:rPr lang="cs-CZ" dirty="0" smtClean="0">
                <a:solidFill>
                  <a:srgbClr val="FFFF00"/>
                </a:solidFill>
              </a:rPr>
              <a:t>Doporučujeme jednobarevné triko nejlépe bílé barvy</a:t>
            </a:r>
            <a:r>
              <a:rPr lang="cs-CZ" dirty="0" smtClean="0"/>
              <a:t>. Je možnost zakoupit si i nejlevnější </a:t>
            </a:r>
            <a:r>
              <a:rPr lang="cs-CZ" dirty="0" smtClean="0">
                <a:solidFill>
                  <a:srgbClr val="FFFF00"/>
                </a:solidFill>
              </a:rPr>
              <a:t>bílou</a:t>
            </a:r>
            <a:r>
              <a:rPr lang="cs-CZ" dirty="0" smtClean="0"/>
              <a:t> </a:t>
            </a:r>
            <a:r>
              <a:rPr lang="cs-CZ" dirty="0" smtClean="0">
                <a:solidFill>
                  <a:srgbClr val="FFFF00"/>
                </a:solidFill>
              </a:rPr>
              <a:t>košili, u které se odpáře límec</a:t>
            </a:r>
            <a:r>
              <a:rPr lang="cs-CZ" dirty="0" smtClean="0"/>
              <a:t>.</a:t>
            </a:r>
            <a:endParaRPr lang="cs-CZ"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K čemu je klub </a:t>
            </a:r>
            <a:r>
              <a:rPr lang="cs-CZ" dirty="0" smtClean="0"/>
              <a:t>(setnina) </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solidFill>
                  <a:srgbClr val="FFFF00"/>
                </a:solidFill>
              </a:rPr>
              <a:t>Členové se chrání. Proto se i na akcích držíme u sebe.</a:t>
            </a:r>
          </a:p>
          <a:p>
            <a:r>
              <a:rPr lang="cs-CZ" dirty="0" smtClean="0">
                <a:solidFill>
                  <a:srgbClr val="FFFF00"/>
                </a:solidFill>
              </a:rPr>
              <a:t>Když máš uniformu, nejsi jednotlivec, jsi voják a svým chováním reprezentuješ všechny členy.</a:t>
            </a:r>
            <a:br>
              <a:rPr lang="cs-CZ" dirty="0" smtClean="0">
                <a:solidFill>
                  <a:srgbClr val="FFFF00"/>
                </a:solidFill>
              </a:rPr>
            </a:br>
            <a:r>
              <a:rPr lang="cs-CZ" dirty="0" smtClean="0">
                <a:solidFill>
                  <a:srgbClr val="FFFF00"/>
                </a:solidFill>
              </a:rPr>
              <a:t>(Jinak řečeno, pokud dojde k průšvihu a to jakémukoli, odskáčeme to všichni.)</a:t>
            </a:r>
          </a:p>
          <a:p>
            <a:r>
              <a:rPr lang="cs-CZ" dirty="0" smtClean="0">
                <a:solidFill>
                  <a:srgbClr val="FFFF00"/>
                </a:solidFill>
              </a:rPr>
              <a:t>Právní status nám umožňuje jednat s různými organizacemi.</a:t>
            </a:r>
          </a:p>
          <a:p>
            <a:r>
              <a:rPr lang="cs-CZ" dirty="0" smtClean="0">
                <a:solidFill>
                  <a:srgbClr val="FFFF00"/>
                </a:solidFill>
              </a:rPr>
              <a:t>Jako klub se hlásíme na akce.</a:t>
            </a:r>
            <a:endParaRPr lang="cs-CZ"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Úkol podle vybavení kadeta</a:t>
            </a:r>
            <a:endParaRPr lang="cs-CZ" dirty="0">
              <a:solidFill>
                <a:srgbClr val="FFFF00"/>
              </a:solidFill>
            </a:endParaRPr>
          </a:p>
        </p:txBody>
      </p:sp>
      <p:sp>
        <p:nvSpPr>
          <p:cNvPr id="3" name="Zástupný symbol pro obsah 2"/>
          <p:cNvSpPr>
            <a:spLocks noGrp="1"/>
          </p:cNvSpPr>
          <p:nvPr>
            <p:ph idx="1"/>
          </p:nvPr>
        </p:nvSpPr>
        <p:spPr>
          <a:xfrm>
            <a:off x="0" y="1196752"/>
            <a:ext cx="9036496" cy="5661248"/>
          </a:xfrm>
        </p:spPr>
        <p:txBody>
          <a:bodyPr>
            <a:normAutofit fontScale="62500" lnSpcReduction="20000"/>
          </a:bodyPr>
          <a:lstStyle/>
          <a:p>
            <a:r>
              <a:rPr lang="cs-CZ" dirty="0" smtClean="0">
                <a:solidFill>
                  <a:srgbClr val="FFFF00"/>
                </a:solidFill>
              </a:rPr>
              <a:t>Velitel (1) </a:t>
            </a:r>
            <a:r>
              <a:rPr lang="cs-CZ" dirty="0" smtClean="0"/>
              <a:t>– Podle možností je vybaven tesákem nebo šavlí, protože kadeti jsou v podstatě poddůstojníky, smí nosit i pušku. Jeho hlavním úkolem je velet mužstvu a předávat jim informace od velení.</a:t>
            </a:r>
          </a:p>
          <a:p>
            <a:r>
              <a:rPr lang="cs-CZ" dirty="0" smtClean="0">
                <a:solidFill>
                  <a:srgbClr val="FFFF00"/>
                </a:solidFill>
              </a:rPr>
              <a:t>Zástupce velitele (1) </a:t>
            </a:r>
            <a:r>
              <a:rPr lang="cs-CZ" dirty="0" smtClean="0"/>
              <a:t>– je vybaven tesákem nebo puškou. Vždy se drží na druhém konci formace než velitel. V případě nutnosti má povinnost velení </a:t>
            </a:r>
            <a:r>
              <a:rPr lang="cs-CZ" dirty="0" err="1" smtClean="0"/>
              <a:t>okomžitě</a:t>
            </a:r>
            <a:r>
              <a:rPr lang="cs-CZ" dirty="0" smtClean="0"/>
              <a:t> převzít.</a:t>
            </a:r>
          </a:p>
          <a:p>
            <a:r>
              <a:rPr lang="cs-CZ" dirty="0" smtClean="0">
                <a:solidFill>
                  <a:srgbClr val="FFFF00"/>
                </a:solidFill>
              </a:rPr>
              <a:t>Praporečník (1) </a:t>
            </a:r>
            <a:r>
              <a:rPr lang="cs-CZ" dirty="0" smtClean="0"/>
              <a:t>– Je  nositelem symbolu setniny, proto se u něj předpokládá co nejlepší </a:t>
            </a:r>
            <a:r>
              <a:rPr lang="cs-CZ" dirty="0" err="1" smtClean="0"/>
              <a:t>vystrojenost</a:t>
            </a:r>
            <a:r>
              <a:rPr lang="cs-CZ" dirty="0" smtClean="0"/>
              <a:t> a plnění všech povinností. V okamžiku, kdy prapor padne, kdokoli z mužstva včetně velitele je povinen se praporu chopit.</a:t>
            </a:r>
          </a:p>
          <a:p>
            <a:r>
              <a:rPr lang="cs-CZ" dirty="0" err="1" smtClean="0">
                <a:solidFill>
                  <a:srgbClr val="FFFF00"/>
                </a:solidFill>
              </a:rPr>
              <a:t>Burš</a:t>
            </a:r>
            <a:r>
              <a:rPr lang="cs-CZ" dirty="0" smtClean="0">
                <a:solidFill>
                  <a:srgbClr val="FFFF00"/>
                </a:solidFill>
              </a:rPr>
              <a:t> (1) </a:t>
            </a:r>
            <a:r>
              <a:rPr lang="cs-CZ" dirty="0" smtClean="0"/>
              <a:t>– je sluhou svého velitele, jen </a:t>
            </a:r>
            <a:r>
              <a:rPr lang="cs-CZ" dirty="0" err="1" smtClean="0"/>
              <a:t>výjmečně</a:t>
            </a:r>
            <a:r>
              <a:rPr lang="cs-CZ" dirty="0" smtClean="0"/>
              <a:t> je mu dovoleno nosit sečnou zbraň, jinak je neozbrojen.  Pro naše potřeby však funguje jako </a:t>
            </a:r>
            <a:r>
              <a:rPr lang="cs-CZ" dirty="0" err="1" smtClean="0"/>
              <a:t>Ordonanc</a:t>
            </a:r>
            <a:r>
              <a:rPr lang="cs-CZ" dirty="0" smtClean="0"/>
              <a:t>. Drží se poblíž velitele a pomáhá mu všem předávat informace o tom, co mají dělat a kde mají být.</a:t>
            </a:r>
          </a:p>
          <a:p>
            <a:r>
              <a:rPr lang="cs-CZ" dirty="0" smtClean="0">
                <a:solidFill>
                  <a:srgbClr val="FFFF00"/>
                </a:solidFill>
              </a:rPr>
              <a:t>Signalista (1) </a:t>
            </a:r>
            <a:r>
              <a:rPr lang="cs-CZ" dirty="0" smtClean="0"/>
              <a:t>– Udává rytmus celé sestavě svolává ji a plní další úkoly své funkce.  </a:t>
            </a:r>
          </a:p>
          <a:p>
            <a:r>
              <a:rPr lang="cs-CZ" dirty="0" smtClean="0">
                <a:solidFill>
                  <a:srgbClr val="FFFF00"/>
                </a:solidFill>
              </a:rPr>
              <a:t>Střelec (6) </a:t>
            </a:r>
            <a:r>
              <a:rPr lang="cs-CZ" dirty="0" smtClean="0"/>
              <a:t>– Musí znát všechny povely se zbraní a vědět, jak ji kdy může nést. Pamatujte, že se chováme, jakoby šlo o pravou zbraň, na veřejnosti tedy po sobě nikdy nemíříme.</a:t>
            </a:r>
          </a:p>
          <a:p>
            <a:r>
              <a:rPr lang="cs-CZ" dirty="0" smtClean="0">
                <a:solidFill>
                  <a:srgbClr val="FFFF00"/>
                </a:solidFill>
              </a:rPr>
              <a:t>Nosič raněných (2) </a:t>
            </a:r>
            <a:r>
              <a:rPr lang="cs-CZ" dirty="0" smtClean="0"/>
              <a:t>– Chodí vždy v zadní části formace, jejich úkolem je ošetřovat raněné, proto mají vak se zdravotním vybavením.</a:t>
            </a:r>
          </a:p>
          <a:p>
            <a:r>
              <a:rPr lang="cs-CZ" dirty="0" smtClean="0">
                <a:solidFill>
                  <a:srgbClr val="FFFF00"/>
                </a:solidFill>
              </a:rPr>
              <a:t>Kadet</a:t>
            </a:r>
            <a:r>
              <a:rPr lang="cs-CZ" dirty="0" smtClean="0"/>
              <a:t> – postupně se seznamuje s různými typy výzbroje, dokud se s ní nenaučí plně manipulovat.</a:t>
            </a:r>
            <a:endParaRPr lang="cs-CZ" dirty="0"/>
          </a:p>
        </p:txBody>
      </p:sp>
      <p:pic>
        <p:nvPicPr>
          <p:cNvPr id="4" name="Picture 10" descr="http://www.1866.cz/img/vybaveni/Paska.png"/>
          <p:cNvPicPr>
            <a:picLocks noChangeAspect="1" noChangeArrowheads="1"/>
          </p:cNvPicPr>
          <p:nvPr/>
        </p:nvPicPr>
        <p:blipFill>
          <a:blip r:embed="rId2" cstate="print"/>
          <a:srcRect/>
          <a:stretch>
            <a:fillRect/>
          </a:stretch>
        </p:blipFill>
        <p:spPr bwMode="auto">
          <a:xfrm>
            <a:off x="8100392" y="548680"/>
            <a:ext cx="936104" cy="520058"/>
          </a:xfrm>
          <a:prstGeom prst="rect">
            <a:avLst/>
          </a:prstGeom>
          <a:noFill/>
        </p:spPr>
      </p:pic>
      <p:pic>
        <p:nvPicPr>
          <p:cNvPr id="5" name="Picture 11" descr="http://www.1866.cz/img/vybaveni/Buben.png"/>
          <p:cNvPicPr>
            <a:picLocks noChangeAspect="1" noChangeArrowheads="1"/>
          </p:cNvPicPr>
          <p:nvPr/>
        </p:nvPicPr>
        <p:blipFill>
          <a:blip r:embed="rId3" cstate="print"/>
          <a:srcRect/>
          <a:stretch>
            <a:fillRect/>
          </a:stretch>
        </p:blipFill>
        <p:spPr bwMode="auto">
          <a:xfrm>
            <a:off x="0" y="0"/>
            <a:ext cx="1331640" cy="1166772"/>
          </a:xfrm>
          <a:prstGeom prst="rect">
            <a:avLst/>
          </a:prstGeom>
          <a:noFill/>
        </p:spPr>
      </p:pic>
      <p:pic>
        <p:nvPicPr>
          <p:cNvPr id="6" name="Picture 13" descr="http://www.1866.cz/img/vybaveni/Tesak.png"/>
          <p:cNvPicPr>
            <a:picLocks noChangeAspect="1" noChangeArrowheads="1"/>
          </p:cNvPicPr>
          <p:nvPr/>
        </p:nvPicPr>
        <p:blipFill>
          <a:blip r:embed="rId4" cstate="print"/>
          <a:srcRect/>
          <a:stretch>
            <a:fillRect/>
          </a:stretch>
        </p:blipFill>
        <p:spPr bwMode="auto">
          <a:xfrm>
            <a:off x="1979712" y="116632"/>
            <a:ext cx="2105025" cy="638176"/>
          </a:xfrm>
          <a:prstGeom prst="rect">
            <a:avLst/>
          </a:prstGeom>
          <a:noFill/>
        </p:spPr>
      </p:pic>
      <p:pic>
        <p:nvPicPr>
          <p:cNvPr id="7" name="Picture 9" descr="http://www.1866.cz/img/vybaveni/Puska.png"/>
          <p:cNvPicPr>
            <a:picLocks noChangeAspect="1" noChangeArrowheads="1"/>
          </p:cNvPicPr>
          <p:nvPr/>
        </p:nvPicPr>
        <p:blipFill>
          <a:blip r:embed="rId5" cstate="print"/>
          <a:srcRect/>
          <a:stretch>
            <a:fillRect/>
          </a:stretch>
        </p:blipFill>
        <p:spPr bwMode="auto">
          <a:xfrm>
            <a:off x="4499992" y="-12983"/>
            <a:ext cx="4104456" cy="82089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 calcmode="lin" valueType="num">
                                      <p:cBhvr additive="base">
                                        <p:cTn id="4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0" end="0"/>
                                            </p:txEl>
                                          </p:spTgt>
                                        </p:tgtEl>
                                        <p:attrNameLst>
                                          <p:attrName>style.visibility</p:attrName>
                                        </p:attrNameLst>
                                      </p:cBhvr>
                                      <p:to>
                                        <p:strVal val="visible"/>
                                      </p:to>
                                    </p:set>
                                    <p:anim calcmode="lin" valueType="num">
                                      <p:cBhvr additive="base">
                                        <p:cTn id="6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solidFill>
                  <a:srgbClr val="FFFF00"/>
                </a:solidFill>
              </a:rPr>
              <a:t>Kadetní setnina rozeznává různé druhy členství</a:t>
            </a:r>
          </a:p>
        </p:txBody>
      </p:sp>
      <p:sp>
        <p:nvSpPr>
          <p:cNvPr id="19" name="Zástupný symbol pro obsah 18"/>
          <p:cNvSpPr>
            <a:spLocks noGrp="1"/>
          </p:cNvSpPr>
          <p:nvPr>
            <p:ph idx="1"/>
          </p:nvPr>
        </p:nvSpPr>
        <p:spPr>
          <a:xfrm>
            <a:off x="683568" y="1628800"/>
            <a:ext cx="8229600" cy="4525963"/>
          </a:xfrm>
        </p:spPr>
        <p:txBody>
          <a:bodyPr>
            <a:normAutofit fontScale="55000" lnSpcReduction="20000"/>
          </a:bodyPr>
          <a:lstStyle/>
          <a:p>
            <a:r>
              <a:rPr lang="cs-CZ" b="1" dirty="0" smtClean="0">
                <a:solidFill>
                  <a:srgbClr val="FFFF00"/>
                </a:solidFill>
              </a:rPr>
              <a:t>1) Aktivní člen historického kroužku</a:t>
            </a:r>
            <a:r>
              <a:rPr lang="cs-CZ" dirty="0" smtClean="0"/>
              <a:t/>
            </a:r>
            <a:br>
              <a:rPr lang="cs-CZ" dirty="0" smtClean="0"/>
            </a:br>
            <a:r>
              <a:rPr lang="cs-CZ" dirty="0" smtClean="0"/>
              <a:t>Jako členovi kroužku je mu automaticky přiděleno číslo kompletu. Každý týden s ostatními trénuje povely a pokud dosáhne potřebné úrovně, může se prezentovat v uniformně na veřejnosti.</a:t>
            </a:r>
          </a:p>
          <a:p>
            <a:r>
              <a:rPr lang="cs-CZ" b="1" dirty="0" smtClean="0">
                <a:solidFill>
                  <a:srgbClr val="FFFF00"/>
                </a:solidFill>
              </a:rPr>
              <a:t>2) Aktivní člen Kadetní setniny </a:t>
            </a:r>
            <a:r>
              <a:rPr lang="cs-CZ" b="1" dirty="0" smtClean="0"/>
              <a:t/>
            </a:r>
            <a:br>
              <a:rPr lang="cs-CZ" b="1" dirty="0" smtClean="0"/>
            </a:br>
            <a:r>
              <a:rPr lang="cs-CZ" dirty="0" smtClean="0"/>
              <a:t>Člen, který zná povely a má za sebou </a:t>
            </a:r>
            <a:r>
              <a:rPr lang="cs-CZ" dirty="0" err="1" smtClean="0"/>
              <a:t>secvičnou</a:t>
            </a:r>
            <a:r>
              <a:rPr lang="cs-CZ" dirty="0" smtClean="0"/>
              <a:t> a rok členství. Je mu přiděleno číslo uniformy, kterou nenosí nikdo jiný než on sám. Má za povinnost za školní rok setnině zaplatit částku 200 Kč jako náklady za údržbu uniformy (Není podmínkou, aby byl aktivním členem kroužku MPCR.)</a:t>
            </a:r>
          </a:p>
          <a:p>
            <a:r>
              <a:rPr lang="cs-CZ" b="1" dirty="0" smtClean="0">
                <a:solidFill>
                  <a:srgbClr val="FFFF00"/>
                </a:solidFill>
              </a:rPr>
              <a:t>3) Čekatel </a:t>
            </a:r>
            <a:r>
              <a:rPr lang="cs-CZ" b="1" dirty="0" smtClean="0"/>
              <a:t/>
            </a:r>
            <a:br>
              <a:rPr lang="cs-CZ" b="1" dirty="0" smtClean="0"/>
            </a:br>
            <a:r>
              <a:rPr lang="cs-CZ" dirty="0" smtClean="0"/>
              <a:t>Člen, který zná povely, absolvoval secvičení a umí se náležitě chovat. Pokud vše zvládne, je mu zapůjčena kompletní uniforma, přičemž je povinnost ji po každé akci vrátit. Za školní rok setnině zaplatit částku 200 Kč jako náklady za údržbu uniformy.</a:t>
            </a:r>
            <a:br>
              <a:rPr lang="cs-CZ" dirty="0" smtClean="0"/>
            </a:br>
            <a:r>
              <a:rPr lang="cs-CZ" dirty="0" smtClean="0"/>
              <a:t> Pokud se ve stanoveném období osvědčí, je mu přiděleno číslo uniformy a stává se aktivním členem setniny.</a:t>
            </a:r>
            <a:r>
              <a:rPr lang="cs-CZ" b="1" dirty="0" smtClean="0"/>
              <a:t/>
            </a:r>
            <a:br>
              <a:rPr lang="cs-CZ" b="1" dirty="0" smtClean="0"/>
            </a:br>
            <a:endParaRPr lang="cs-CZ" dirty="0" smtClean="0"/>
          </a:p>
          <a:p>
            <a:endParaRPr lang="cs-CZ"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Fungování kadetů na akcích</a:t>
            </a:r>
            <a:endParaRPr lang="cs-CZ" dirty="0">
              <a:solidFill>
                <a:srgbClr val="FFFF00"/>
              </a:solidFill>
            </a:endParaRPr>
          </a:p>
        </p:txBody>
      </p:sp>
      <p:sp>
        <p:nvSpPr>
          <p:cNvPr id="3" name="Zástupný symbol pro obsah 2"/>
          <p:cNvSpPr>
            <a:spLocks noGrp="1"/>
          </p:cNvSpPr>
          <p:nvPr>
            <p:ph idx="1"/>
          </p:nvPr>
        </p:nvSpPr>
        <p:spPr/>
        <p:txBody>
          <a:bodyPr>
            <a:normAutofit fontScale="85000" lnSpcReduction="10000"/>
          </a:bodyPr>
          <a:lstStyle/>
          <a:p>
            <a:r>
              <a:rPr lang="cs-CZ" dirty="0" smtClean="0"/>
              <a:t>Kadeti jsou cvičeni, aby byli schopni </a:t>
            </a:r>
            <a:r>
              <a:rPr lang="cs-CZ" dirty="0" smtClean="0">
                <a:solidFill>
                  <a:srgbClr val="FFFF00"/>
                </a:solidFill>
              </a:rPr>
              <a:t>velet si sami </a:t>
            </a:r>
            <a:r>
              <a:rPr lang="cs-CZ" dirty="0" smtClean="0"/>
              <a:t>a vystupovali jako samostatná jednotka. Naopak můžou pod své velení začlenit jiné kadety. Je možné se </a:t>
            </a:r>
            <a:r>
              <a:rPr lang="cs-CZ" dirty="0" smtClean="0">
                <a:solidFill>
                  <a:srgbClr val="FFFF00"/>
                </a:solidFill>
              </a:rPr>
              <a:t>v rámci pochodu spojit s jinou velkou jednotkou a vytvořit tak jeden celek.</a:t>
            </a:r>
          </a:p>
          <a:p>
            <a:r>
              <a:rPr lang="cs-CZ" dirty="0" smtClean="0"/>
              <a:t>Při bitvě jsou kadeti ve </a:t>
            </a:r>
            <a:r>
              <a:rPr lang="cs-CZ" dirty="0" smtClean="0">
                <a:solidFill>
                  <a:srgbClr val="FFFF00"/>
                </a:solidFill>
              </a:rPr>
              <a:t>„zvláštním režimu“.</a:t>
            </a:r>
          </a:p>
          <a:p>
            <a:r>
              <a:rPr lang="cs-CZ" dirty="0" smtClean="0"/>
              <a:t>Podle zákona do velkých ukázek s pyrotechnikou smí vstupovat osoby od </a:t>
            </a:r>
            <a:r>
              <a:rPr lang="cs-CZ" dirty="0" smtClean="0">
                <a:solidFill>
                  <a:srgbClr val="FFFF00"/>
                </a:solidFill>
              </a:rPr>
              <a:t>18 let. </a:t>
            </a:r>
          </a:p>
          <a:p>
            <a:r>
              <a:rPr lang="cs-CZ" dirty="0" smtClean="0">
                <a:solidFill>
                  <a:srgbClr val="FFFF00"/>
                </a:solidFill>
              </a:rPr>
              <a:t>Se svolením velitele kolony</a:t>
            </a:r>
            <a:r>
              <a:rPr lang="cs-CZ" dirty="0" smtClean="0"/>
              <a:t> je možný vstup do ukázky </a:t>
            </a:r>
            <a:r>
              <a:rPr lang="cs-CZ" dirty="0" smtClean="0">
                <a:solidFill>
                  <a:srgbClr val="FFFF00"/>
                </a:solidFill>
              </a:rPr>
              <a:t>od 15 let</a:t>
            </a:r>
            <a:r>
              <a:rPr lang="cs-CZ" dirty="0" smtClean="0"/>
              <a:t>. Voják však nesmí manipulovat se střelbyschopnou zbraní, </a:t>
            </a:r>
            <a:r>
              <a:rPr lang="cs-CZ" dirty="0" smtClean="0">
                <a:solidFill>
                  <a:srgbClr val="FFFF00"/>
                </a:solidFill>
              </a:rPr>
              <a:t>ostatní úkoly plnit může</a:t>
            </a:r>
            <a:r>
              <a:rPr lang="cs-CZ" dirty="0" smtClean="0"/>
              <a:t>. </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627784" y="3212976"/>
            <a:ext cx="2520280" cy="29523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rgbClr val="FFFF00"/>
                </a:solidFill>
              </a:rPr>
              <a:t>„Zvláštní režim“ při ukázkách</a:t>
            </a:r>
            <a:endParaRPr lang="cs-CZ" dirty="0"/>
          </a:p>
        </p:txBody>
      </p:sp>
      <p:sp>
        <p:nvSpPr>
          <p:cNvPr id="3" name="Zástupný symbol pro obsah 2"/>
          <p:cNvSpPr>
            <a:spLocks noGrp="1"/>
          </p:cNvSpPr>
          <p:nvPr>
            <p:ph idx="1"/>
          </p:nvPr>
        </p:nvSpPr>
        <p:spPr/>
        <p:txBody>
          <a:bodyPr/>
          <a:lstStyle/>
          <a:p>
            <a:r>
              <a:rPr lang="cs-CZ" dirty="0" smtClean="0"/>
              <a:t>Vymezování prostoru na střelbu.</a:t>
            </a:r>
            <a:br>
              <a:rPr lang="cs-CZ" dirty="0" smtClean="0"/>
            </a:br>
            <a:r>
              <a:rPr lang="cs-CZ" dirty="0" smtClean="0"/>
              <a:t>Pomocná organizátorská služba, hlídkování podél pásek.</a:t>
            </a:r>
            <a:endParaRPr lang="cs-CZ" dirty="0"/>
          </a:p>
        </p:txBody>
      </p:sp>
      <p:sp>
        <p:nvSpPr>
          <p:cNvPr id="4" name="Rovnoramenný trojúhelník 3"/>
          <p:cNvSpPr/>
          <p:nvPr/>
        </p:nvSpPr>
        <p:spPr>
          <a:xfrm>
            <a:off x="2915816" y="3933056"/>
            <a:ext cx="1872208" cy="15121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Popisek se šipkou doprava 5"/>
          <p:cNvSpPr/>
          <p:nvPr/>
        </p:nvSpPr>
        <p:spPr>
          <a:xfrm rot="5400000">
            <a:off x="3527884" y="3248980"/>
            <a:ext cx="576064" cy="1368152"/>
          </a:xfrm>
          <a:prstGeom prst="righ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Elipsa 6"/>
          <p:cNvSpPr/>
          <p:nvPr/>
        </p:nvSpPr>
        <p:spPr>
          <a:xfrm>
            <a:off x="2627784" y="5517232"/>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Elipsa 7"/>
          <p:cNvSpPr/>
          <p:nvPr/>
        </p:nvSpPr>
        <p:spPr>
          <a:xfrm>
            <a:off x="2627784" y="4437112"/>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Elipsa 8"/>
          <p:cNvSpPr/>
          <p:nvPr/>
        </p:nvSpPr>
        <p:spPr>
          <a:xfrm>
            <a:off x="5076056" y="5517232"/>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Elipsa 9"/>
          <p:cNvSpPr/>
          <p:nvPr/>
        </p:nvSpPr>
        <p:spPr>
          <a:xfrm>
            <a:off x="2555776" y="3717032"/>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Elipsa 10"/>
          <p:cNvSpPr/>
          <p:nvPr/>
        </p:nvSpPr>
        <p:spPr>
          <a:xfrm>
            <a:off x="5076056" y="3789040"/>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Elipsa 11"/>
          <p:cNvSpPr/>
          <p:nvPr/>
        </p:nvSpPr>
        <p:spPr>
          <a:xfrm>
            <a:off x="5004048" y="4581128"/>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„Zvláštní režim“ při ukázkách</a:t>
            </a:r>
            <a:endParaRPr lang="cs-CZ" dirty="0"/>
          </a:p>
        </p:txBody>
      </p:sp>
      <p:sp>
        <p:nvSpPr>
          <p:cNvPr id="3" name="Zástupný symbol pro obsah 2"/>
          <p:cNvSpPr>
            <a:spLocks noGrp="1"/>
          </p:cNvSpPr>
          <p:nvPr>
            <p:ph idx="1"/>
          </p:nvPr>
        </p:nvSpPr>
        <p:spPr/>
        <p:txBody>
          <a:bodyPr/>
          <a:lstStyle/>
          <a:p>
            <a:r>
              <a:rPr lang="cs-CZ" dirty="0" smtClean="0">
                <a:solidFill>
                  <a:srgbClr val="FFFF00"/>
                </a:solidFill>
              </a:rPr>
              <a:t>Voda</a:t>
            </a:r>
            <a:r>
              <a:rPr lang="cs-CZ" dirty="0" smtClean="0"/>
              <a:t> – Kadeti čekají u pásky a na pokyn organizátora vstupují na bojiště a roznáší vojákům lahve s vodou. </a:t>
            </a:r>
            <a:r>
              <a:rPr lang="cs-CZ" dirty="0" smtClean="0">
                <a:solidFill>
                  <a:srgbClr val="FFFF00"/>
                </a:solidFill>
              </a:rPr>
              <a:t>Důležité je, že k bojující jednotce smíte přistoupit pouze zezadu, nikdy zepředu nebo zboku.</a:t>
            </a:r>
            <a:endParaRPr lang="cs-CZ" dirty="0">
              <a:solidFill>
                <a:srgbClr val="FFFF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„Zvláštní režim“ při ukázkách</a:t>
            </a:r>
            <a:endParaRPr lang="cs-CZ" dirty="0"/>
          </a:p>
        </p:txBody>
      </p:sp>
      <p:sp>
        <p:nvSpPr>
          <p:cNvPr id="3" name="Zástupný symbol pro obsah 2"/>
          <p:cNvSpPr>
            <a:spLocks noGrp="1"/>
          </p:cNvSpPr>
          <p:nvPr>
            <p:ph idx="1"/>
          </p:nvPr>
        </p:nvSpPr>
        <p:spPr/>
        <p:txBody>
          <a:bodyPr/>
          <a:lstStyle/>
          <a:p>
            <a:r>
              <a:rPr lang="cs-CZ" dirty="0" smtClean="0">
                <a:solidFill>
                  <a:srgbClr val="FFFF00"/>
                </a:solidFill>
              </a:rPr>
              <a:t>Ochrana děl </a:t>
            </a:r>
            <a:r>
              <a:rPr lang="cs-CZ" dirty="0" smtClean="0"/>
              <a:t>– Kadeti stojí </a:t>
            </a:r>
            <a:r>
              <a:rPr lang="cs-CZ" dirty="0" smtClean="0">
                <a:solidFill>
                  <a:srgbClr val="FFFF00"/>
                </a:solidFill>
              </a:rPr>
              <a:t>cca 4m </a:t>
            </a:r>
            <a:r>
              <a:rPr lang="cs-CZ" dirty="0" smtClean="0"/>
              <a:t>za pozicí dělostřelectva, k této příležitosti jsou vybaveni špunty do uší a provádí </a:t>
            </a:r>
            <a:r>
              <a:rPr lang="cs-CZ" dirty="0" smtClean="0">
                <a:solidFill>
                  <a:srgbClr val="FFFF00"/>
                </a:solidFill>
              </a:rPr>
              <a:t>strážní službu</a:t>
            </a:r>
            <a:r>
              <a:rPr lang="cs-CZ" dirty="0" smtClean="0"/>
              <a:t>.</a:t>
            </a:r>
            <a:br>
              <a:rPr lang="cs-CZ" dirty="0" smtClean="0"/>
            </a:br>
            <a:r>
              <a:rPr lang="cs-CZ" dirty="0" smtClean="0"/>
              <a:t> </a:t>
            </a:r>
            <a:r>
              <a:rPr lang="cs-CZ" dirty="0" smtClean="0">
                <a:solidFill>
                  <a:srgbClr val="FFFF00"/>
                </a:solidFill>
              </a:rPr>
              <a:t>V případě útoku na baterii se stahují  k pásce a vytváří „</a:t>
            </a:r>
            <a:r>
              <a:rPr lang="cs-CZ" dirty="0" err="1" smtClean="0">
                <a:solidFill>
                  <a:srgbClr val="FFFF00"/>
                </a:solidFill>
              </a:rPr>
              <a:t>Clumpel</a:t>
            </a:r>
            <a:r>
              <a:rPr lang="cs-CZ" dirty="0" smtClean="0">
                <a:solidFill>
                  <a:srgbClr val="FFFF00"/>
                </a:solidFill>
              </a:rPr>
              <a:t>“. </a:t>
            </a:r>
            <a:endParaRPr lang="cs-CZ"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74. pěší pluk</a:t>
            </a:r>
            <a:endParaRPr lang="cs-CZ" dirty="0">
              <a:solidFill>
                <a:srgbClr val="FFFF00"/>
              </a:solidFill>
            </a:endParaRPr>
          </a:p>
        </p:txBody>
      </p:sp>
      <p:sp>
        <p:nvSpPr>
          <p:cNvPr id="3" name="Zástupný symbol pro obsah 2"/>
          <p:cNvSpPr>
            <a:spLocks noGrp="1"/>
          </p:cNvSpPr>
          <p:nvPr>
            <p:ph idx="1"/>
          </p:nvPr>
        </p:nvSpPr>
        <p:spPr/>
        <p:txBody>
          <a:bodyPr>
            <a:normAutofit fontScale="85000" lnSpcReduction="20000"/>
          </a:bodyPr>
          <a:lstStyle/>
          <a:p>
            <a:r>
              <a:rPr lang="cs-CZ" dirty="0" smtClean="0"/>
              <a:t>Pluk založen: </a:t>
            </a:r>
            <a:r>
              <a:rPr lang="cs-CZ" dirty="0" smtClean="0">
                <a:solidFill>
                  <a:srgbClr val="FFFF00"/>
                </a:solidFill>
              </a:rPr>
              <a:t>1. února 1860</a:t>
            </a:r>
            <a:r>
              <a:rPr lang="cs-CZ" dirty="0" smtClean="0"/>
              <a:t/>
            </a:r>
            <a:br>
              <a:rPr lang="cs-CZ" dirty="0" smtClean="0"/>
            </a:br>
            <a:r>
              <a:rPr lang="cs-CZ" dirty="0" smtClean="0"/>
              <a:t>Vznikl z tří praporů:</a:t>
            </a:r>
            <a:br>
              <a:rPr lang="cs-CZ" dirty="0" smtClean="0"/>
            </a:br>
            <a:r>
              <a:rPr lang="cs-CZ" dirty="0" smtClean="0"/>
              <a:t>Rytíře </a:t>
            </a:r>
            <a:r>
              <a:rPr lang="cs-CZ" dirty="0" err="1" smtClean="0"/>
              <a:t>Benedeka</a:t>
            </a:r>
            <a:r>
              <a:rPr lang="cs-CZ" dirty="0" smtClean="0"/>
              <a:t> číslo 28 z Prahy</a:t>
            </a:r>
            <a:br>
              <a:rPr lang="cs-CZ" dirty="0" smtClean="0"/>
            </a:br>
            <a:r>
              <a:rPr lang="cs-CZ" dirty="0" smtClean="0"/>
              <a:t>Hraběte </a:t>
            </a:r>
            <a:r>
              <a:rPr lang="cs-CZ" dirty="0" err="1" smtClean="0"/>
              <a:t>Degenfelda</a:t>
            </a:r>
            <a:r>
              <a:rPr lang="cs-CZ" dirty="0" smtClean="0"/>
              <a:t> číslo 36 Mladé Boleslavi</a:t>
            </a:r>
            <a:br>
              <a:rPr lang="cs-CZ" dirty="0" smtClean="0"/>
            </a:br>
            <a:r>
              <a:rPr lang="cs-CZ" dirty="0" smtClean="0"/>
              <a:t>Barona </a:t>
            </a:r>
            <a:r>
              <a:rPr lang="cs-CZ" dirty="0" err="1" smtClean="0"/>
              <a:t>Bianchi</a:t>
            </a:r>
            <a:r>
              <a:rPr lang="cs-CZ" dirty="0" smtClean="0"/>
              <a:t> číslo 55 z </a:t>
            </a:r>
            <a:r>
              <a:rPr lang="cs-CZ" dirty="0" err="1" smtClean="0"/>
              <a:t>Brzezan</a:t>
            </a:r>
            <a:r>
              <a:rPr lang="cs-CZ" dirty="0" smtClean="0"/>
              <a:t>  (UK)	</a:t>
            </a:r>
            <a:br>
              <a:rPr lang="cs-CZ" dirty="0" smtClean="0"/>
            </a:br>
            <a:endParaRPr lang="cs-CZ" dirty="0" smtClean="0"/>
          </a:p>
          <a:p>
            <a:r>
              <a:rPr lang="cs-CZ" dirty="0" smtClean="0"/>
              <a:t>Majitel pluku: </a:t>
            </a:r>
            <a:br>
              <a:rPr lang="cs-CZ" dirty="0" smtClean="0"/>
            </a:br>
            <a:r>
              <a:rPr lang="cs-CZ" dirty="0" smtClean="0"/>
              <a:t>tajný rada a nejvyšší hofmistr Jejího veličenstva císařovny Alžběty </a:t>
            </a:r>
            <a:r>
              <a:rPr lang="cs-CZ" dirty="0" err="1" smtClean="0">
                <a:solidFill>
                  <a:srgbClr val="FFFF00"/>
                </a:solidFill>
              </a:rPr>
              <a:t>Johann</a:t>
            </a:r>
            <a:r>
              <a:rPr lang="cs-CZ" dirty="0" smtClean="0">
                <a:solidFill>
                  <a:srgbClr val="FFFF00"/>
                </a:solidFill>
              </a:rPr>
              <a:t> </a:t>
            </a:r>
            <a:r>
              <a:rPr lang="cs-CZ" dirty="0">
                <a:solidFill>
                  <a:srgbClr val="FFFF00"/>
                </a:solidFill>
              </a:rPr>
              <a:t>hrabě </a:t>
            </a:r>
            <a:r>
              <a:rPr lang="cs-CZ" dirty="0" smtClean="0">
                <a:solidFill>
                  <a:srgbClr val="FFFF00"/>
                </a:solidFill>
              </a:rPr>
              <a:t>Nobili</a:t>
            </a:r>
            <a:r>
              <a:rPr lang="cs-CZ" dirty="0" smtClean="0"/>
              <a:t/>
            </a:r>
            <a:br>
              <a:rPr lang="cs-CZ" dirty="0" smtClean="0"/>
            </a:br>
            <a:endParaRPr lang="cs-CZ" dirty="0" smtClean="0"/>
          </a:p>
          <a:p>
            <a:r>
              <a:rPr lang="cs-CZ" dirty="0" smtClean="0"/>
              <a:t>První velitel pluku byl plukovník </a:t>
            </a:r>
            <a:r>
              <a:rPr lang="cs-CZ" dirty="0" smtClean="0">
                <a:solidFill>
                  <a:srgbClr val="FFFF00"/>
                </a:solidFill>
              </a:rPr>
              <a:t>Antonín </a:t>
            </a:r>
            <a:r>
              <a:rPr lang="cs-CZ" dirty="0" err="1" smtClean="0">
                <a:solidFill>
                  <a:srgbClr val="FFFF00"/>
                </a:solidFill>
              </a:rPr>
              <a:t>Krebs</a:t>
            </a:r>
            <a:r>
              <a:rPr lang="cs-CZ" dirty="0" smtClean="0"/>
              <a:t> ze </a:t>
            </a:r>
            <a:r>
              <a:rPr lang="cs-CZ" dirty="0" err="1" smtClean="0"/>
              <a:t>Sturmvallu</a:t>
            </a:r>
            <a:r>
              <a:rPr lang="cs-CZ" dirty="0" smtClean="0"/>
              <a:t> od 28. pěšího pluku.</a:t>
            </a:r>
            <a:endParaRPr lang="cs-CZ" dirty="0"/>
          </a:p>
          <a:p>
            <a:endParaRPr lang="cs-CZ"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„Zvláštní režim“ při ukázkách</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solidFill>
                  <a:srgbClr val="FFFF00"/>
                </a:solidFill>
              </a:rPr>
              <a:t>Samostatné polní nasazení – </a:t>
            </a:r>
            <a:r>
              <a:rPr lang="cs-CZ" dirty="0" smtClean="0"/>
              <a:t>Kadeti se smí v </a:t>
            </a:r>
            <a:r>
              <a:rPr lang="cs-CZ" dirty="0" smtClean="0">
                <a:solidFill>
                  <a:srgbClr val="FFFF00"/>
                </a:solidFill>
              </a:rPr>
              <a:t>bojové formaci</a:t>
            </a:r>
            <a:r>
              <a:rPr lang="cs-CZ" dirty="0" smtClean="0"/>
              <a:t> pohybovat po bojišti. Respektují však palebné úseky děl a nevstupují do nich. Základním pravidlem pohybu je však, že mezi kadety a nepřítelem musí být </a:t>
            </a:r>
            <a:r>
              <a:rPr lang="cs-CZ" dirty="0" smtClean="0">
                <a:solidFill>
                  <a:srgbClr val="FFFF00"/>
                </a:solidFill>
              </a:rPr>
              <a:t>„spojenecká jednotka“</a:t>
            </a:r>
            <a:r>
              <a:rPr lang="cs-CZ" dirty="0" smtClean="0"/>
              <a:t>.  Při útoku jízdy vytváří „</a:t>
            </a:r>
            <a:r>
              <a:rPr lang="cs-CZ" dirty="0" err="1" smtClean="0"/>
              <a:t>Clumpel</a:t>
            </a:r>
            <a:r>
              <a:rPr lang="cs-CZ" dirty="0" smtClean="0"/>
              <a:t>“. Jízda by však na jejich formaci neměla najíždět.  </a:t>
            </a:r>
            <a:r>
              <a:rPr lang="cs-CZ" dirty="0" smtClean="0">
                <a:solidFill>
                  <a:srgbClr val="FFFF00"/>
                </a:solidFill>
              </a:rPr>
              <a:t>Kadeti mají za povinnost bud během bitvy z bojiště ustoupit nebo na něm padnout. Nesmí jít do přímého kontaktu s nepřítelem.</a:t>
            </a:r>
            <a:endParaRPr lang="cs-CZ" dirty="0">
              <a:solidFill>
                <a:srgbClr val="FFFF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„Zvláštní režim“ při ukázkách</a:t>
            </a:r>
            <a:endParaRPr lang="cs-CZ" dirty="0"/>
          </a:p>
        </p:txBody>
      </p:sp>
      <p:sp>
        <p:nvSpPr>
          <p:cNvPr id="3" name="Zástupný symbol pro obsah 2"/>
          <p:cNvSpPr>
            <a:spLocks noGrp="1"/>
          </p:cNvSpPr>
          <p:nvPr>
            <p:ph idx="1"/>
          </p:nvPr>
        </p:nvSpPr>
        <p:spPr/>
        <p:txBody>
          <a:bodyPr/>
          <a:lstStyle/>
          <a:p>
            <a:r>
              <a:rPr lang="cs-CZ" dirty="0" smtClean="0">
                <a:solidFill>
                  <a:srgbClr val="FFFF00"/>
                </a:solidFill>
              </a:rPr>
              <a:t>Zařazení do bojové sestavy –</a:t>
            </a:r>
            <a:r>
              <a:rPr lang="cs-CZ" dirty="0" smtClean="0"/>
              <a:t> Děje se jen </a:t>
            </a:r>
            <a:r>
              <a:rPr lang="cs-CZ" dirty="0" err="1" smtClean="0"/>
              <a:t>výjímečně</a:t>
            </a:r>
            <a:r>
              <a:rPr lang="cs-CZ" dirty="0" smtClean="0"/>
              <a:t> při velkém nedostatku rakouské pěchoty a při žádosti pořadatele a velitele bojové sestavy. </a:t>
            </a:r>
            <a:r>
              <a:rPr lang="cs-CZ" dirty="0" smtClean="0">
                <a:solidFill>
                  <a:srgbClr val="FFFF00"/>
                </a:solidFill>
              </a:rPr>
              <a:t>Kadeti podléhají rozkazům velitele bojové sestavy,</a:t>
            </a:r>
            <a:r>
              <a:rPr lang="cs-CZ" dirty="0" smtClean="0"/>
              <a:t> drží se však v </a:t>
            </a:r>
            <a:r>
              <a:rPr lang="cs-CZ" dirty="0" smtClean="0">
                <a:solidFill>
                  <a:srgbClr val="FFFF00"/>
                </a:solidFill>
              </a:rPr>
              <a:t>druhé linii,</a:t>
            </a:r>
            <a:r>
              <a:rPr lang="cs-CZ" dirty="0" smtClean="0"/>
              <a:t> nikdy ne vpředu. </a:t>
            </a:r>
            <a:r>
              <a:rPr lang="cs-CZ" dirty="0" smtClean="0">
                <a:solidFill>
                  <a:srgbClr val="FFFF00"/>
                </a:solidFill>
              </a:rPr>
              <a:t>Snaží se nechodit s protivníkem do střetu, reagují na dálku, při střelbě jdou k zemi.</a:t>
            </a:r>
            <a:endParaRPr lang="cs-CZ" dirty="0">
              <a:solidFill>
                <a:srgbClr val="FFFF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Začlenění do „bojové formace“</a:t>
            </a:r>
            <a:endParaRPr lang="cs-CZ" dirty="0">
              <a:solidFill>
                <a:srgbClr val="FFFF00"/>
              </a:solidFill>
            </a:endParaRPr>
          </a:p>
        </p:txBody>
      </p:sp>
      <p:sp>
        <p:nvSpPr>
          <p:cNvPr id="3" name="Zástupný symbol pro obsah 2"/>
          <p:cNvSpPr>
            <a:spLocks noGrp="1"/>
          </p:cNvSpPr>
          <p:nvPr>
            <p:ph idx="1"/>
          </p:nvPr>
        </p:nvSpPr>
        <p:spPr/>
        <p:txBody>
          <a:bodyPr/>
          <a:lstStyle/>
          <a:p>
            <a:r>
              <a:rPr lang="cs-CZ" dirty="0" smtClean="0">
                <a:solidFill>
                  <a:srgbClr val="FFFF00"/>
                </a:solidFill>
              </a:rPr>
              <a:t>Kadeti nesmí snižovat úroveň bojové sestavy </a:t>
            </a:r>
            <a:r>
              <a:rPr lang="cs-CZ" dirty="0" smtClean="0"/>
              <a:t>do které jsou začleněni. Kadet, který dosáhne </a:t>
            </a:r>
            <a:r>
              <a:rPr lang="cs-CZ" dirty="0" smtClean="0">
                <a:solidFill>
                  <a:srgbClr val="FFFF00"/>
                </a:solidFill>
              </a:rPr>
              <a:t>věku 15 let, se </a:t>
            </a:r>
            <a:r>
              <a:rPr lang="cs-CZ" dirty="0" smtClean="0"/>
              <a:t>tedy smí začlenit do bojové formace </a:t>
            </a:r>
            <a:r>
              <a:rPr lang="cs-CZ" dirty="0" smtClean="0">
                <a:solidFill>
                  <a:srgbClr val="FFFF00"/>
                </a:solidFill>
              </a:rPr>
              <a:t>pouze v polním oděvu (plášť). Jinak pouze na výslovnou žádost velitele sestavy. </a:t>
            </a:r>
            <a:r>
              <a:rPr lang="cs-CZ" dirty="0" smtClean="0"/>
              <a:t/>
            </a:r>
            <a:br>
              <a:rPr lang="cs-CZ" dirty="0" smtClean="0"/>
            </a:br>
            <a:r>
              <a:rPr lang="cs-CZ" dirty="0" smtClean="0"/>
              <a:t>Pokud se tak nestane, smí na bojišti fungovat s ostatními kadety a plnit jejich úkoly, nebo jako ochrana děl.</a:t>
            </a:r>
            <a:endParaRPr lang="cs-CZ"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Ustanovení o vyznamenáních</a:t>
            </a:r>
            <a:endParaRPr lang="cs-CZ" dirty="0">
              <a:solidFill>
                <a:srgbClr val="FFFF00"/>
              </a:solidFill>
            </a:endParaRPr>
          </a:p>
        </p:txBody>
      </p:sp>
      <p:sp>
        <p:nvSpPr>
          <p:cNvPr id="3" name="Zástupný symbol pro obsah 2"/>
          <p:cNvSpPr>
            <a:spLocks noGrp="1"/>
          </p:cNvSpPr>
          <p:nvPr>
            <p:ph idx="1"/>
          </p:nvPr>
        </p:nvSpPr>
        <p:spPr/>
        <p:txBody>
          <a:bodyPr>
            <a:normAutofit fontScale="77500" lnSpcReduction="20000"/>
          </a:bodyPr>
          <a:lstStyle/>
          <a:p>
            <a:r>
              <a:rPr lang="cs-CZ" dirty="0" smtClean="0"/>
              <a:t>1. Platí </a:t>
            </a:r>
            <a:r>
              <a:rPr lang="cs-CZ" dirty="0" smtClean="0">
                <a:solidFill>
                  <a:srgbClr val="FFFF00"/>
                </a:solidFill>
              </a:rPr>
              <a:t>zákaz nosit kupovaná vyznamenání,</a:t>
            </a:r>
            <a:r>
              <a:rPr lang="cs-CZ" dirty="0" smtClean="0"/>
              <a:t> nosíme pouze to, co jsme si vysloužili.</a:t>
            </a:r>
          </a:p>
          <a:p>
            <a:r>
              <a:rPr lang="cs-CZ" dirty="0" smtClean="0"/>
              <a:t>2. </a:t>
            </a:r>
            <a:r>
              <a:rPr lang="cs-CZ" dirty="0" smtClean="0">
                <a:solidFill>
                  <a:srgbClr val="FFFF00"/>
                </a:solidFill>
              </a:rPr>
              <a:t>Stejné vyznamenání už nikdy znovu nezískáte</a:t>
            </a:r>
            <a:r>
              <a:rPr lang="cs-CZ" dirty="0" smtClean="0"/>
              <a:t>, proto na ně musíme dávat pozor, abychom je na akci neztratili.</a:t>
            </a:r>
          </a:p>
          <a:p>
            <a:r>
              <a:rPr lang="cs-CZ" dirty="0" smtClean="0"/>
              <a:t>3. Vzhledem k věku kadetů a dobovým materiálům </a:t>
            </a:r>
            <a:r>
              <a:rPr lang="cs-CZ" dirty="0" smtClean="0">
                <a:solidFill>
                  <a:srgbClr val="FFFF00"/>
                </a:solidFill>
              </a:rPr>
              <a:t>je zákaz na akci nosit více než 1 vyznamenání</a:t>
            </a:r>
            <a:r>
              <a:rPr lang="cs-CZ" dirty="0" smtClean="0"/>
              <a:t>. (Většina vojáků tehdy metál neměla žádný, u kadeta se v tak mladém věku vyskytovalo jen velmi </a:t>
            </a:r>
            <a:r>
              <a:rPr lang="cs-CZ" dirty="0" err="1" smtClean="0"/>
              <a:t>vyjímečně</a:t>
            </a:r>
            <a:r>
              <a:rPr lang="cs-CZ" dirty="0" smtClean="0"/>
              <a:t>)</a:t>
            </a:r>
          </a:p>
          <a:p>
            <a:r>
              <a:rPr lang="cs-CZ" dirty="0" smtClean="0"/>
              <a:t>4. Vyznamenání je možné nosit </a:t>
            </a:r>
            <a:r>
              <a:rPr lang="cs-CZ" dirty="0" smtClean="0">
                <a:solidFill>
                  <a:srgbClr val="FFFF00"/>
                </a:solidFill>
              </a:rPr>
              <a:t>pouze ve slavnostním, </a:t>
            </a:r>
            <a:r>
              <a:rPr lang="cs-CZ" dirty="0" smtClean="0"/>
              <a:t>nikoli v polní ústroji.</a:t>
            </a:r>
          </a:p>
          <a:p>
            <a:r>
              <a:rPr lang="cs-CZ" dirty="0" smtClean="0"/>
              <a:t>5. Setnina respektuje požadavky organizátorů, pokud si </a:t>
            </a:r>
            <a:r>
              <a:rPr lang="cs-CZ" dirty="0" err="1" smtClean="0"/>
              <a:t>orgnizátor</a:t>
            </a:r>
            <a:r>
              <a:rPr lang="cs-CZ" dirty="0" smtClean="0"/>
              <a:t> žádná vyznamenání na uniformách nepřeje, setnina jeho přání respektuje.</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Ustanovení o hodnostech</a:t>
            </a:r>
            <a:endParaRPr lang="cs-CZ" dirty="0">
              <a:solidFill>
                <a:srgbClr val="FFFF00"/>
              </a:solidFill>
            </a:endParaRPr>
          </a:p>
        </p:txBody>
      </p:sp>
      <p:sp>
        <p:nvSpPr>
          <p:cNvPr id="3" name="Zástupný symbol pro obsah 2"/>
          <p:cNvSpPr>
            <a:spLocks noGrp="1"/>
          </p:cNvSpPr>
          <p:nvPr>
            <p:ph idx="1"/>
          </p:nvPr>
        </p:nvSpPr>
        <p:spPr/>
        <p:txBody>
          <a:bodyPr>
            <a:normAutofit fontScale="85000" lnSpcReduction="10000"/>
          </a:bodyPr>
          <a:lstStyle/>
          <a:p>
            <a:r>
              <a:rPr lang="cs-CZ" dirty="0" smtClean="0"/>
              <a:t>Víme, jak vypadaly hodnosti kadetů a jak kadeti </a:t>
            </a:r>
            <a:r>
              <a:rPr lang="cs-CZ" dirty="0" smtClean="0">
                <a:solidFill>
                  <a:srgbClr val="FFFF00"/>
                </a:solidFill>
              </a:rPr>
              <a:t>postupovali v poddůstojnických hodnostech</a:t>
            </a:r>
            <a:r>
              <a:rPr lang="cs-CZ" dirty="0" smtClean="0"/>
              <a:t>. Jedná se o specifické </a:t>
            </a:r>
            <a:r>
              <a:rPr lang="cs-CZ" dirty="0" smtClean="0">
                <a:solidFill>
                  <a:srgbClr val="FFFF00"/>
                </a:solidFill>
              </a:rPr>
              <a:t>označení na límcích</a:t>
            </a:r>
            <a:r>
              <a:rPr lang="cs-CZ" dirty="0" smtClean="0"/>
              <a:t>, které se na akcích 1866 dosud nevyskytuje. </a:t>
            </a:r>
            <a:r>
              <a:rPr lang="cs-CZ" dirty="0" smtClean="0">
                <a:solidFill>
                  <a:srgbClr val="FFFF00"/>
                </a:solidFill>
              </a:rPr>
              <a:t>Setnina je však nezavádí a zavádět nebude, abychom nemuseli každý rok přešívat uniformy.</a:t>
            </a:r>
          </a:p>
          <a:p>
            <a:r>
              <a:rPr lang="cs-CZ" dirty="0" smtClean="0">
                <a:solidFill>
                  <a:srgbClr val="FFFF00"/>
                </a:solidFill>
              </a:rPr>
              <a:t>Hodnost</a:t>
            </a:r>
            <a:r>
              <a:rPr lang="cs-CZ" dirty="0" smtClean="0"/>
              <a:t> je určována podle </a:t>
            </a:r>
            <a:r>
              <a:rPr lang="cs-CZ" dirty="0" smtClean="0">
                <a:solidFill>
                  <a:srgbClr val="FFFF00"/>
                </a:solidFill>
              </a:rPr>
              <a:t>chuti, znalostí a zkušeností kadeta. </a:t>
            </a:r>
          </a:p>
          <a:p>
            <a:r>
              <a:rPr lang="cs-CZ" dirty="0" smtClean="0">
                <a:solidFill>
                  <a:srgbClr val="FFFF00"/>
                </a:solidFill>
              </a:rPr>
              <a:t>Hodnost</a:t>
            </a:r>
            <a:r>
              <a:rPr lang="cs-CZ" dirty="0" smtClean="0"/>
              <a:t> kadeta je u setniny </a:t>
            </a:r>
            <a:r>
              <a:rPr lang="cs-CZ" dirty="0" smtClean="0">
                <a:solidFill>
                  <a:srgbClr val="FFFF00"/>
                </a:solidFill>
              </a:rPr>
              <a:t>dána typem výzbroje</a:t>
            </a:r>
            <a:r>
              <a:rPr lang="cs-CZ" dirty="0" smtClean="0"/>
              <a:t>. </a:t>
            </a:r>
          </a:p>
          <a:p>
            <a:r>
              <a:rPr lang="cs-CZ" dirty="0" smtClean="0">
                <a:solidFill>
                  <a:srgbClr val="FFFF00"/>
                </a:solidFill>
              </a:rPr>
              <a:t>Na každou akci je určen velitel a jeho zástupce.</a:t>
            </a:r>
          </a:p>
          <a:p>
            <a:pPr>
              <a:buNone/>
            </a:pPr>
            <a:r>
              <a:rPr lang="cs-CZ" dirty="0" smtClean="0"/>
              <a:t> </a:t>
            </a:r>
            <a:endParaRPr lang="cs-CZ"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Požadavky organizátora akce</a:t>
            </a:r>
            <a:endParaRPr lang="cs-CZ" dirty="0">
              <a:solidFill>
                <a:srgbClr val="FFFF00"/>
              </a:solidFill>
            </a:endParaRPr>
          </a:p>
        </p:txBody>
      </p:sp>
      <p:sp>
        <p:nvSpPr>
          <p:cNvPr id="3" name="Zástupný symbol pro obsah 2"/>
          <p:cNvSpPr>
            <a:spLocks noGrp="1"/>
          </p:cNvSpPr>
          <p:nvPr>
            <p:ph idx="1"/>
          </p:nvPr>
        </p:nvSpPr>
        <p:spPr/>
        <p:txBody>
          <a:bodyPr/>
          <a:lstStyle/>
          <a:p>
            <a:r>
              <a:rPr lang="cs-CZ" dirty="0" smtClean="0"/>
              <a:t>Pokud organizátor požaduje po kadetech něco, co </a:t>
            </a:r>
            <a:r>
              <a:rPr lang="cs-CZ" dirty="0" smtClean="0">
                <a:solidFill>
                  <a:srgbClr val="FFFF00"/>
                </a:solidFill>
              </a:rPr>
              <a:t>není uvedeno v tomto řádu, </a:t>
            </a:r>
            <a:r>
              <a:rPr lang="cs-CZ" dirty="0" smtClean="0"/>
              <a:t>pak při nástupu na akci </a:t>
            </a:r>
            <a:r>
              <a:rPr lang="cs-CZ" dirty="0" smtClean="0">
                <a:solidFill>
                  <a:srgbClr val="FFFF00"/>
                </a:solidFill>
              </a:rPr>
              <a:t>tento požadavek oznámí vrchní velitel setniny</a:t>
            </a:r>
            <a:r>
              <a:rPr lang="cs-CZ" dirty="0" smtClean="0"/>
              <a:t>. </a:t>
            </a:r>
            <a:br>
              <a:rPr lang="cs-CZ" dirty="0" smtClean="0"/>
            </a:br>
            <a:r>
              <a:rPr lang="cs-CZ" dirty="0" smtClean="0"/>
              <a:t>Od vyhlášení tohoto požadavku se jím setnina a její určený velitel budou řídit.</a:t>
            </a:r>
            <a:endParaRPr lang="cs-CZ"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Alkohol na akcích</a:t>
            </a:r>
            <a:endParaRPr lang="cs-CZ" dirty="0">
              <a:solidFill>
                <a:srgbClr val="FFFF00"/>
              </a:solidFill>
            </a:endParaRPr>
          </a:p>
        </p:txBody>
      </p:sp>
      <p:sp>
        <p:nvSpPr>
          <p:cNvPr id="3" name="Zástupný symbol pro obsah 2"/>
          <p:cNvSpPr>
            <a:spLocks noGrp="1"/>
          </p:cNvSpPr>
          <p:nvPr>
            <p:ph idx="1"/>
          </p:nvPr>
        </p:nvSpPr>
        <p:spPr/>
        <p:txBody>
          <a:bodyPr/>
          <a:lstStyle/>
          <a:p>
            <a:r>
              <a:rPr lang="cs-CZ" dirty="0" smtClean="0"/>
              <a:t>Řídíme se platnými zákony ČR. </a:t>
            </a:r>
            <a:r>
              <a:rPr lang="cs-CZ" dirty="0" smtClean="0">
                <a:solidFill>
                  <a:srgbClr val="FFFF00"/>
                </a:solidFill>
              </a:rPr>
              <a:t>Oficiálně je vyhlášena „prohibice“.</a:t>
            </a:r>
            <a:r>
              <a:rPr lang="cs-CZ" dirty="0" smtClean="0"/>
              <a:t/>
            </a:r>
            <a:br>
              <a:rPr lang="cs-CZ" dirty="0" smtClean="0"/>
            </a:br>
            <a:r>
              <a:rPr lang="cs-CZ" dirty="0" smtClean="0"/>
              <a:t>Manipulujeme se zbraněmi, střílíme a proto jsme i kontrolováni policií, dechové zkoušky nejsou výjimkou. Proto vojáci při akci alkohol nepijí.</a:t>
            </a:r>
          </a:p>
          <a:p>
            <a:endParaRPr lang="cs-CZ"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Postihy</a:t>
            </a:r>
            <a:endParaRPr lang="cs-CZ" dirty="0">
              <a:solidFill>
                <a:srgbClr val="FFFF00"/>
              </a:solidFill>
            </a:endParaRPr>
          </a:p>
        </p:txBody>
      </p:sp>
      <p:sp>
        <p:nvSpPr>
          <p:cNvPr id="3" name="Zástupný symbol pro obsah 2"/>
          <p:cNvSpPr>
            <a:spLocks noGrp="1"/>
          </p:cNvSpPr>
          <p:nvPr>
            <p:ph idx="1"/>
          </p:nvPr>
        </p:nvSpPr>
        <p:spPr/>
        <p:txBody>
          <a:bodyPr>
            <a:normAutofit fontScale="55000" lnSpcReduction="20000"/>
          </a:bodyPr>
          <a:lstStyle/>
          <a:p>
            <a:r>
              <a:rPr lang="cs-CZ" dirty="0" smtClean="0"/>
              <a:t>V setnině </a:t>
            </a:r>
            <a:r>
              <a:rPr lang="cs-CZ" dirty="0" smtClean="0">
                <a:solidFill>
                  <a:srgbClr val="FFFF00"/>
                </a:solidFill>
              </a:rPr>
              <a:t>je oceňována snaha kadetů se zlepšovat, </a:t>
            </a:r>
            <a:r>
              <a:rPr lang="cs-CZ" dirty="0" smtClean="0"/>
              <a:t>proto jsou některé </a:t>
            </a:r>
            <a:r>
              <a:rPr lang="cs-CZ" dirty="0" smtClean="0">
                <a:solidFill>
                  <a:srgbClr val="FFFF00"/>
                </a:solidFill>
              </a:rPr>
              <a:t>mírné prohřešky tolerovány</a:t>
            </a:r>
            <a:r>
              <a:rPr lang="cs-CZ" dirty="0" smtClean="0"/>
              <a:t>. </a:t>
            </a:r>
            <a:br>
              <a:rPr lang="cs-CZ" dirty="0" smtClean="0"/>
            </a:br>
            <a:r>
              <a:rPr lang="cs-CZ" dirty="0" smtClean="0">
                <a:solidFill>
                  <a:srgbClr val="FFFF00"/>
                </a:solidFill>
              </a:rPr>
              <a:t>Je však zásadní rozdíl mezi neúmyslným chováním a úmyslným.</a:t>
            </a:r>
          </a:p>
          <a:p>
            <a:r>
              <a:rPr lang="cs-CZ" dirty="0" smtClean="0">
                <a:solidFill>
                  <a:srgbClr val="FFFF00"/>
                </a:solidFill>
              </a:rPr>
              <a:t>Prvním používaným trestem je „</a:t>
            </a:r>
            <a:r>
              <a:rPr lang="cs-CZ" dirty="0" err="1" smtClean="0">
                <a:solidFill>
                  <a:srgbClr val="FFFF00"/>
                </a:solidFill>
              </a:rPr>
              <a:t>needer</a:t>
            </a:r>
            <a:r>
              <a:rPr lang="cs-CZ" dirty="0" smtClean="0">
                <a:solidFill>
                  <a:srgbClr val="FFFF00"/>
                </a:solidFill>
              </a:rPr>
              <a:t>“ kdy kadet musí udělat 5 kliků </a:t>
            </a:r>
            <a:br>
              <a:rPr lang="cs-CZ" dirty="0" smtClean="0">
                <a:solidFill>
                  <a:srgbClr val="FFFF00"/>
                </a:solidFill>
              </a:rPr>
            </a:br>
            <a:r>
              <a:rPr lang="cs-CZ" dirty="0" smtClean="0">
                <a:solidFill>
                  <a:srgbClr val="FFFF00"/>
                </a:solidFill>
              </a:rPr>
              <a:t>(trest je však možno opakovat).</a:t>
            </a:r>
          </a:p>
          <a:p>
            <a:r>
              <a:rPr lang="cs-CZ" dirty="0" smtClean="0"/>
              <a:t>Pokud kadet </a:t>
            </a:r>
            <a:r>
              <a:rPr lang="cs-CZ" dirty="0" smtClean="0">
                <a:solidFill>
                  <a:srgbClr val="FFFF00"/>
                </a:solidFill>
              </a:rPr>
              <a:t>poškozuje svým vystupováním ostatní členy kadetní setniny</a:t>
            </a:r>
            <a:r>
              <a:rPr lang="cs-CZ" dirty="0" smtClean="0"/>
              <a:t> či </a:t>
            </a:r>
            <a:r>
              <a:rPr lang="cs-CZ" dirty="0" smtClean="0">
                <a:solidFill>
                  <a:srgbClr val="FFFF00"/>
                </a:solidFill>
              </a:rPr>
              <a:t>hrubě porušuje ustanovené předpisy a neřídí se podle nich,</a:t>
            </a:r>
            <a:r>
              <a:rPr lang="cs-CZ" dirty="0" smtClean="0"/>
              <a:t> může dostat </a:t>
            </a:r>
            <a:r>
              <a:rPr lang="cs-CZ" dirty="0" smtClean="0">
                <a:solidFill>
                  <a:srgbClr val="FFFF00"/>
                </a:solidFill>
              </a:rPr>
              <a:t>„výstrahu“.</a:t>
            </a:r>
            <a:r>
              <a:rPr lang="cs-CZ" dirty="0" smtClean="0"/>
              <a:t/>
            </a:r>
            <a:br>
              <a:rPr lang="cs-CZ" dirty="0" smtClean="0"/>
            </a:br>
            <a:r>
              <a:rPr lang="cs-CZ" dirty="0" smtClean="0"/>
              <a:t>(Cílem je, aby jeden „blbec“ nesrážel snahu a vystupování ostatních) .</a:t>
            </a:r>
          </a:p>
          <a:p>
            <a:r>
              <a:rPr lang="cs-CZ" dirty="0" smtClean="0"/>
              <a:t>Pokud se jeho chování ani poté nezlepší, </a:t>
            </a:r>
            <a:r>
              <a:rPr lang="cs-CZ" dirty="0" smtClean="0">
                <a:solidFill>
                  <a:srgbClr val="FFFF00"/>
                </a:solidFill>
              </a:rPr>
              <a:t>hrozí vážnější postih. </a:t>
            </a:r>
          </a:p>
          <a:p>
            <a:r>
              <a:rPr lang="cs-CZ" dirty="0" smtClean="0">
                <a:solidFill>
                  <a:srgbClr val="FFFF00"/>
                </a:solidFill>
              </a:rPr>
              <a:t>U řádného člena zákaz zapůjčování uniforem </a:t>
            </a:r>
            <a:r>
              <a:rPr lang="cs-CZ" dirty="0" smtClean="0"/>
              <a:t>a přestanou mu chodit upozornění na akce.</a:t>
            </a:r>
          </a:p>
          <a:p>
            <a:r>
              <a:rPr lang="cs-CZ" dirty="0" smtClean="0">
                <a:solidFill>
                  <a:srgbClr val="FFFF00"/>
                </a:solidFill>
              </a:rPr>
              <a:t>U člena s vlastním vybavením</a:t>
            </a:r>
            <a:r>
              <a:rPr lang="cs-CZ" dirty="0" smtClean="0"/>
              <a:t>, který se k setnině pouze připojuje </a:t>
            </a:r>
            <a:r>
              <a:rPr lang="cs-CZ" dirty="0" smtClean="0">
                <a:solidFill>
                  <a:srgbClr val="FFFF00"/>
                </a:solidFill>
              </a:rPr>
              <a:t>přestanou chodit upozornění na akce a nebude mu umožněno chodit v tvaru se setninou na akcích.</a:t>
            </a:r>
          </a:p>
          <a:p>
            <a:endParaRPr lang="cs-CZ" dirty="0" smtClean="0"/>
          </a:p>
          <a:p>
            <a:r>
              <a:rPr lang="cs-CZ" dirty="0" smtClean="0">
                <a:solidFill>
                  <a:srgbClr val="00B0F0"/>
                </a:solidFill>
              </a:rPr>
              <a:t>Vážnější  postihy dosud nebyly využity a upřímně doufáme, že je ani nebudeme muset použít.</a:t>
            </a:r>
            <a:endParaRPr lang="cs-CZ"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Doplňovací oblast pluku:</a:t>
            </a:r>
            <a:endParaRPr lang="cs-CZ" dirty="0"/>
          </a:p>
        </p:txBody>
      </p:sp>
      <p:sp>
        <p:nvSpPr>
          <p:cNvPr id="3" name="Zástupný symbol pro obsah 2"/>
          <p:cNvSpPr>
            <a:spLocks noGrp="1"/>
          </p:cNvSpPr>
          <p:nvPr>
            <p:ph idx="1"/>
          </p:nvPr>
        </p:nvSpPr>
        <p:spPr/>
        <p:txBody>
          <a:bodyPr/>
          <a:lstStyle/>
          <a:p>
            <a:r>
              <a:rPr lang="cs-CZ" dirty="0" smtClean="0"/>
              <a:t>Okresy: Semily, </a:t>
            </a:r>
            <a:r>
              <a:rPr lang="cs-CZ" dirty="0" err="1" smtClean="0"/>
              <a:t>Libáň</a:t>
            </a:r>
            <a:r>
              <a:rPr lang="cs-CZ" dirty="0" smtClean="0"/>
              <a:t>, Jičín, Lomnice, </a:t>
            </a:r>
            <a:br>
              <a:rPr lang="cs-CZ" dirty="0" smtClean="0"/>
            </a:br>
            <a:r>
              <a:rPr lang="cs-CZ" dirty="0" smtClean="0"/>
              <a:t>Nová Paka, Jilemnice, Rokytnice, Vrchlabí, Hostinné, Trutnov, </a:t>
            </a:r>
            <a:r>
              <a:rPr lang="cs-CZ" dirty="0" err="1" smtClean="0"/>
              <a:t>Maršov</a:t>
            </a:r>
            <a:r>
              <a:rPr lang="cs-CZ" smtClean="0"/>
              <a:t>, Žacléř, Hořice, </a:t>
            </a:r>
            <a:br>
              <a:rPr lang="cs-CZ" smtClean="0"/>
            </a:br>
            <a:r>
              <a:rPr lang="cs-CZ" smtClean="0"/>
              <a:t>Nový Bydžov, Karlův Městec, Chlumec, Polička, Broumov, Náchod a Králové Dvůr</a:t>
            </a:r>
            <a:endParaRPr lang="cs-CZ" dirty="0"/>
          </a:p>
        </p:txBody>
      </p:sp>
      <p:pic>
        <p:nvPicPr>
          <p:cNvPr id="4" name="Obrázek 3" descr="14231891_1424746674208236_8707523042273216767_o.jpg"/>
          <p:cNvPicPr>
            <a:picLocks noChangeAspect="1"/>
          </p:cNvPicPr>
          <p:nvPr/>
        </p:nvPicPr>
        <p:blipFill>
          <a:blip r:embed="rId2" cstate="print"/>
          <a:stretch>
            <a:fillRect/>
          </a:stretch>
        </p:blipFill>
        <p:spPr>
          <a:xfrm>
            <a:off x="36512" y="390649"/>
            <a:ext cx="9144000" cy="61346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Sborová velitelství.jpg"/>
          <p:cNvPicPr>
            <a:picLocks noGrp="1" noChangeAspect="1"/>
          </p:cNvPicPr>
          <p:nvPr>
            <p:ph idx="1"/>
          </p:nvPr>
        </p:nvPicPr>
        <p:blipFill>
          <a:blip r:embed="rId2" cstate="print"/>
          <a:stretch>
            <a:fillRect/>
          </a:stretch>
        </p:blipFill>
        <p:spPr>
          <a:xfrm>
            <a:off x="0" y="-28029"/>
            <a:ext cx="9144000" cy="6886029"/>
          </a:xfr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Sborová velitelství.jpg"/>
          <p:cNvPicPr>
            <a:picLocks noGrp="1" noChangeAspect="1"/>
          </p:cNvPicPr>
          <p:nvPr>
            <p:ph idx="1"/>
          </p:nvPr>
        </p:nvPicPr>
        <p:blipFill>
          <a:blip r:embed="rId2" cstate="print"/>
          <a:stretch>
            <a:fillRect/>
          </a:stretch>
        </p:blipFill>
        <p:spPr>
          <a:xfrm>
            <a:off x="0" y="0"/>
            <a:ext cx="17853943" cy="13445184"/>
          </a:xfr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4504</TotalTime>
  <Words>1989</Words>
  <Application>Microsoft Office PowerPoint</Application>
  <PresentationFormat>Předvádění na obrazovce (4:3)</PresentationFormat>
  <Paragraphs>212</Paragraphs>
  <Slides>67</Slides>
  <Notes>10</Notes>
  <HiddenSlides>0</HiddenSlides>
  <MMClips>0</MMClips>
  <ScaleCrop>false</ScaleCrop>
  <HeadingPairs>
    <vt:vector size="4" baseType="variant">
      <vt:variant>
        <vt:lpstr>Motiv</vt:lpstr>
      </vt:variant>
      <vt:variant>
        <vt:i4>1</vt:i4>
      </vt:variant>
      <vt:variant>
        <vt:lpstr>Nadpisy snímků</vt:lpstr>
      </vt:variant>
      <vt:variant>
        <vt:i4>67</vt:i4>
      </vt:variant>
    </vt:vector>
  </HeadingPairs>
  <TitlesOfParts>
    <vt:vector size="68" baseType="lpstr">
      <vt:lpstr>Motiv sady Office</vt:lpstr>
      <vt:lpstr>Bavorský (Jičínský) 74. pěší pluk</vt:lpstr>
      <vt:lpstr>9. 4. 2015</vt:lpstr>
      <vt:lpstr>Kadetní setnina jičínského pěšího pluku č. 74.</vt:lpstr>
      <vt:lpstr>Kadet a jeho znalosti</vt:lpstr>
      <vt:lpstr>Rakouská armáda</vt:lpstr>
      <vt:lpstr>74. pěší pluk</vt:lpstr>
      <vt:lpstr>Doplňovací oblast pluku:</vt:lpstr>
      <vt:lpstr>Snímek 8</vt:lpstr>
      <vt:lpstr>Snímek 9</vt:lpstr>
      <vt:lpstr>Snímek 10</vt:lpstr>
      <vt:lpstr>Snímek 11</vt:lpstr>
      <vt:lpstr>Velící řeč</vt:lpstr>
      <vt:lpstr>Snímek 13</vt:lpstr>
      <vt:lpstr>Snímek 14</vt:lpstr>
      <vt:lpstr>Snímek 15</vt:lpstr>
      <vt:lpstr>Snímek 16</vt:lpstr>
      <vt:lpstr>Snímek 17</vt:lpstr>
      <vt:lpstr>Co je to setnina a jak vypadá??</vt:lpstr>
      <vt:lpstr>Setnina</vt:lpstr>
      <vt:lpstr>Snímek 20</vt:lpstr>
      <vt:lpstr>Snímek 21</vt:lpstr>
      <vt:lpstr>Kadeti</vt:lpstr>
      <vt:lpstr>Kadet 1865 z Vídně</vt:lpstr>
      <vt:lpstr>Snímek 24</vt:lpstr>
      <vt:lpstr>Snímek 25</vt:lpstr>
      <vt:lpstr>Snímek 26</vt:lpstr>
      <vt:lpstr>Jak poznáme hodnosti mužstva?</vt:lpstr>
      <vt:lpstr>Jak poznáme hodnosti poddůstojníků?</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První přehlídka pluku Jeho veličenstvem</vt:lpstr>
      <vt:lpstr>Cvičiště v Montagnáně</vt:lpstr>
      <vt:lpstr>Brigáda GM Docteura později GM Schulze</vt:lpstr>
      <vt:lpstr>Srážka u Skalice 28. června 1866</vt:lpstr>
      <vt:lpstr>Bitva u Hradce Králové 3.7.1866</vt:lpstr>
      <vt:lpstr>Srážka u Aschaffenburku dne 14. 6. 1866</vt:lpstr>
      <vt:lpstr>Snímek 46</vt:lpstr>
      <vt:lpstr>Rozvoj uniforem</vt:lpstr>
      <vt:lpstr>Už nyní je za námi velký kus práce </vt:lpstr>
      <vt:lpstr>Výstroj</vt:lpstr>
      <vt:lpstr>Předpis o ústroji </vt:lpstr>
      <vt:lpstr>Boty</vt:lpstr>
      <vt:lpstr>Odpočinek v táboře</vt:lpstr>
      <vt:lpstr>K čemu je klub (setnina) </vt:lpstr>
      <vt:lpstr>Úkol podle vybavení kadeta</vt:lpstr>
      <vt:lpstr>Kadetní setnina rozeznává různé druhy členství</vt:lpstr>
      <vt:lpstr>Fungování kadetů na akcích</vt:lpstr>
      <vt:lpstr>„Zvláštní režim“ při ukázkách</vt:lpstr>
      <vt:lpstr>„Zvláštní režim“ při ukázkách</vt:lpstr>
      <vt:lpstr>„Zvláštní režim“ při ukázkách</vt:lpstr>
      <vt:lpstr>„Zvláštní režim“ při ukázkách</vt:lpstr>
      <vt:lpstr>„Zvláštní režim“ při ukázkách</vt:lpstr>
      <vt:lpstr>Začlenění do „bojové formace“</vt:lpstr>
      <vt:lpstr>Ustanovení o vyznamenáních</vt:lpstr>
      <vt:lpstr>Ustanovení o hodnostech</vt:lpstr>
      <vt:lpstr>Požadavky organizátora akce</vt:lpstr>
      <vt:lpstr>Alkohol na akcích</vt:lpstr>
      <vt:lpstr>Postihy</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Bavorský (Jičínský) 74. pěší pluk</dc:title>
  <dc:creator>Petr</dc:creator>
  <cp:lastModifiedBy>Petr</cp:lastModifiedBy>
  <cp:revision>108</cp:revision>
  <dcterms:created xsi:type="dcterms:W3CDTF">2015-12-03T08:46:14Z</dcterms:created>
  <dcterms:modified xsi:type="dcterms:W3CDTF">2017-05-07T21:19:56Z</dcterms:modified>
</cp:coreProperties>
</file>